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handoutMasterIdLst>
    <p:handoutMasterId r:id="rId12"/>
  </p:handoutMasterIdLst>
  <p:sldIdLst>
    <p:sldId id="257" r:id="rId3"/>
    <p:sldId id="256" r:id="rId4"/>
    <p:sldId id="260" r:id="rId5"/>
    <p:sldId id="266" r:id="rId6"/>
    <p:sldId id="261" r:id="rId7"/>
    <p:sldId id="281" r:id="rId8"/>
    <p:sldId id="262" r:id="rId10"/>
    <p:sldId id="269" r:id="rId11"/>
  </p:sldIdLst>
  <p:sldSz cx="12192000" cy="6858000"/>
  <p:notesSz cx="6858000" cy="9144000"/>
  <p:embeddedFontLst>
    <p:embeddedFont>
      <p:font typeface="汉仪尚巍手书简" panose="00020600040101010101" charset="-122"/>
      <p:regular r:id="rId17"/>
    </p:embeddedFont>
    <p:embeddedFont>
      <p:font typeface="汉仪中宋S" panose="00020600040101010101" charset="-122"/>
      <p:regular r:id="rId18"/>
    </p:embeddedFont>
    <p:embeddedFont>
      <p:font typeface="微软雅黑" panose="020B0503020204020204" charset="-122"/>
      <p:regular r:id="rId19"/>
    </p:embeddedFont>
    <p:embeddedFont>
      <p:font typeface="Calibri" panose="020F0502020204030204" charset="0"/>
      <p:regular r:id="rId20"/>
      <p:bold r:id="rId21"/>
      <p:italic r:id="rId22"/>
      <p:boldItalic r:id="rId23"/>
    </p:embeddedFont>
    <p:embeddedFont>
      <p:font typeface="方正兰亭黑简体" panose="02000000000000000000" charset="-122"/>
      <p:regular r:id="rId24"/>
    </p:embeddedFont>
    <p:embeddedFont>
      <p:font typeface="汉仪力量黑简" panose="00020600040101010101" charset="-122"/>
      <p:regular r:id="rId25"/>
    </p:embeddedFont>
    <p:embeddedFont>
      <p:font typeface="汉仪颜楷简" panose="00020600040101010101" charset="-122"/>
      <p:regular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CA7A"/>
    <a:srgbClr val="97BEBD"/>
    <a:srgbClr val="CA8276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21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89.xml"/><Relationship Id="rId26" Type="http://schemas.openxmlformats.org/officeDocument/2006/relationships/font" Target="fonts/font10.fntdata"/><Relationship Id="rId25" Type="http://schemas.openxmlformats.org/officeDocument/2006/relationships/font" Target="fonts/font9.fntdata"/><Relationship Id="rId24" Type="http://schemas.openxmlformats.org/officeDocument/2006/relationships/font" Target="fonts/font8.fntdata"/><Relationship Id="rId23" Type="http://schemas.openxmlformats.org/officeDocument/2006/relationships/font" Target="fonts/font7.fntdata"/><Relationship Id="rId22" Type="http://schemas.openxmlformats.org/officeDocument/2006/relationships/font" Target="fonts/font6.fntdata"/><Relationship Id="rId21" Type="http://schemas.openxmlformats.org/officeDocument/2006/relationships/font" Target="fonts/font5.fntdata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commentAuthors" Target="commentAuthors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handoutMaster" Target="handoutMasters/handout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3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4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5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6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7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5.xml"/><Relationship Id="rId8" Type="http://schemas.openxmlformats.org/officeDocument/2006/relationships/tags" Target="../tags/tag74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image" Target="../media/image7.jpeg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68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6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846580" y="1316355"/>
            <a:ext cx="8499475" cy="3488690"/>
            <a:chOff x="2907" y="2290"/>
            <a:chExt cx="13385" cy="5494"/>
          </a:xfrm>
        </p:grpSpPr>
        <p:sp>
          <p:nvSpPr>
            <p:cNvPr id="3" name="圆角矩形 2"/>
            <p:cNvSpPr/>
            <p:nvPr/>
          </p:nvSpPr>
          <p:spPr>
            <a:xfrm>
              <a:off x="2908" y="2290"/>
              <a:ext cx="13385" cy="5495"/>
            </a:xfrm>
            <a:prstGeom prst="roundRect">
              <a:avLst/>
            </a:prstGeom>
            <a:blipFill rotWithShape="1">
              <a:blip r:embed="rId2"/>
              <a:tile tx="0" ty="0" sx="100000" sy="100000" flip="none" algn="ctr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2907" y="2290"/>
              <a:ext cx="13385" cy="5495"/>
            </a:xfrm>
            <a:prstGeom prst="roundRect">
              <a:avLst/>
            </a:prstGeom>
            <a:blipFill rotWithShape="1">
              <a:blip r:embed="rId2"/>
              <a:tile tx="0" ty="0" sx="100000" sy="100000" flip="none" algn="ctr"/>
            </a:blip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804795" y="2263775"/>
            <a:ext cx="6583680" cy="119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p>
            <a:pPr algn="ctr"/>
            <a:r>
              <a:rPr lang="zh-CN" altLang="en-US" sz="7200">
                <a:solidFill>
                  <a:schemeClr val="tx1"/>
                </a:solidFill>
                <a:latin typeface="汉仪尚巍手书简" panose="00020600040101010101" charset="-122"/>
                <a:ea typeface="汉仪尚巍手书简" panose="00020600040101010101" charset="-122"/>
              </a:rPr>
              <a:t>校园安全建议书</a:t>
            </a:r>
            <a:endParaRPr lang="en-US" altLang="zh-CN" sz="7200">
              <a:solidFill>
                <a:schemeClr val="tx1"/>
              </a:solidFill>
              <a:latin typeface="汉仪尚巍手书简" panose="00020600040101010101" charset="-122"/>
              <a:ea typeface="汉仪尚巍手书简" panose="000206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72665" y="3521075"/>
            <a:ext cx="2171065" cy="10604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dist"/>
            <a:r>
              <a:rPr lang="en-US" altLang="zh-CN" sz="2000">
                <a:solidFill>
                  <a:schemeClr val="tx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rPr>
              <a:t>  </a:t>
            </a:r>
            <a:r>
              <a:rPr lang="zh-CN" altLang="en-US" sz="2000">
                <a:solidFill>
                  <a:schemeClr val="tx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rPr>
              <a:t>成员：</a:t>
            </a:r>
            <a:r>
              <a:rPr lang="en-US" altLang="zh-CN" sz="2000">
                <a:solidFill>
                  <a:schemeClr val="tx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rPr>
              <a:t>  </a:t>
            </a:r>
            <a:r>
              <a:rPr lang="zh-CN" altLang="en-US" sz="2000">
                <a:solidFill>
                  <a:schemeClr val="tx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rPr>
              <a:t>马鹏钰</a:t>
            </a:r>
            <a:endParaRPr lang="zh-CN" altLang="en-US" sz="2000">
              <a:solidFill>
                <a:schemeClr val="tx1"/>
              </a:solidFill>
              <a:latin typeface="汉仪中宋S" panose="00020600040101010101" charset="-122"/>
              <a:ea typeface="汉仪中宋S" panose="00020600040101010101" charset="-122"/>
              <a:cs typeface="汉仪中宋S" panose="00020600040101010101" charset="-122"/>
            </a:endParaRPr>
          </a:p>
          <a:p>
            <a:pPr algn="dist"/>
            <a:r>
              <a:rPr lang="en-US" altLang="zh-CN" sz="2000">
                <a:solidFill>
                  <a:schemeClr val="tx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rPr>
              <a:t>                   </a:t>
            </a:r>
            <a:r>
              <a:rPr lang="zh-CN" altLang="en-US" sz="2000">
                <a:solidFill>
                  <a:schemeClr val="tx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rPr>
              <a:t>韩硕</a:t>
            </a:r>
            <a:endParaRPr lang="zh-CN" altLang="en-US" sz="2000">
              <a:solidFill>
                <a:schemeClr val="tx1"/>
              </a:solidFill>
              <a:latin typeface="汉仪中宋S" panose="00020600040101010101" charset="-122"/>
              <a:ea typeface="汉仪中宋S" panose="00020600040101010101" charset="-122"/>
              <a:cs typeface="汉仪中宋S" panose="00020600040101010101" charset="-122"/>
            </a:endParaRPr>
          </a:p>
          <a:p>
            <a:pPr algn="dist"/>
            <a:r>
              <a:rPr lang="en-US" altLang="zh-CN" sz="2000">
                <a:solidFill>
                  <a:schemeClr val="tx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rPr>
              <a:t>                   </a:t>
            </a:r>
            <a:r>
              <a:rPr lang="zh-CN" altLang="en-US" sz="2000">
                <a:solidFill>
                  <a:schemeClr val="tx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rPr>
              <a:t>刘俊豪</a:t>
            </a:r>
            <a:endParaRPr lang="zh-CN" altLang="en-US" sz="2000">
              <a:solidFill>
                <a:schemeClr val="tx1"/>
              </a:solidFill>
              <a:latin typeface="汉仪中宋S" panose="00020600040101010101" charset="-122"/>
              <a:ea typeface="汉仪中宋S" panose="00020600040101010101" charset="-122"/>
              <a:cs typeface="汉仪中宋S" panose="00020600040101010101" charset="-122"/>
            </a:endParaRPr>
          </a:p>
          <a:p>
            <a:pPr algn="dist"/>
            <a:endParaRPr lang="zh-CN" altLang="en-US" sz="2000">
              <a:solidFill>
                <a:schemeClr val="tx1"/>
              </a:solidFill>
              <a:latin typeface="汉仪中宋S" panose="00020600040101010101" charset="-122"/>
              <a:ea typeface="汉仪中宋S" panose="00020600040101010101" charset="-122"/>
              <a:cs typeface="汉仪中宋S" panose="00020600040101010101" charset="-122"/>
            </a:endParaRPr>
          </a:p>
          <a:p>
            <a:pPr algn="dist"/>
            <a:r>
              <a:rPr lang="en-US" altLang="zh-CN" sz="2000">
                <a:solidFill>
                  <a:schemeClr val="tx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rPr>
              <a:t> </a:t>
            </a:r>
            <a:r>
              <a:rPr lang="zh-CN" altLang="en-US" sz="2000">
                <a:solidFill>
                  <a:schemeClr val="tx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rPr>
              <a:t>指导教师：高伟</a:t>
            </a:r>
            <a:endParaRPr lang="zh-CN" altLang="en-US" sz="2000">
              <a:solidFill>
                <a:schemeClr val="tx1"/>
              </a:solidFill>
              <a:latin typeface="汉仪中宋S" panose="00020600040101010101" charset="-122"/>
              <a:ea typeface="汉仪中宋S" panose="00020600040101010101" charset="-122"/>
              <a:cs typeface="汉仪中宋S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753350" y="4406900"/>
            <a:ext cx="24282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2000">
                <a:solidFill>
                  <a:schemeClr val="tx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rPr>
              <a:t>班级：</a:t>
            </a:r>
            <a:r>
              <a:rPr lang="en-US" sz="2000">
                <a:solidFill>
                  <a:schemeClr val="tx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rPr>
              <a:t>24</a:t>
            </a:r>
            <a:r>
              <a:rPr lang="zh-CN" altLang="en-US" sz="2000">
                <a:solidFill>
                  <a:schemeClr val="tx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rPr>
              <a:t>智能控制</a:t>
            </a:r>
            <a:endParaRPr lang="zh-CN" altLang="en-US" sz="2000">
              <a:solidFill>
                <a:schemeClr val="tx1"/>
              </a:solidFill>
              <a:latin typeface="汉仪中宋S" panose="00020600040101010101" charset="-122"/>
              <a:ea typeface="汉仪中宋S" panose="00020600040101010101" charset="-122"/>
              <a:cs typeface="汉仪中宋S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846580" y="1454150"/>
            <a:ext cx="8499475" cy="3898265"/>
            <a:chOff x="2907" y="2290"/>
            <a:chExt cx="13385" cy="5494"/>
          </a:xfrm>
        </p:grpSpPr>
        <p:sp>
          <p:nvSpPr>
            <p:cNvPr id="5" name="圆角矩形 4"/>
            <p:cNvSpPr/>
            <p:nvPr/>
          </p:nvSpPr>
          <p:spPr>
            <a:xfrm>
              <a:off x="2908" y="2290"/>
              <a:ext cx="13385" cy="5495"/>
            </a:xfrm>
            <a:prstGeom prst="roundRect">
              <a:avLst/>
            </a:prstGeom>
            <a:blipFill rotWithShape="1">
              <a:blip r:embed="rId2"/>
              <a:tile tx="0" ty="0" sx="100000" sy="100000" flip="none" algn="ctr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2907" y="2290"/>
              <a:ext cx="13385" cy="5495"/>
            </a:xfrm>
            <a:prstGeom prst="roundRect">
              <a:avLst/>
            </a:prstGeom>
            <a:blipFill rotWithShape="1">
              <a:blip r:embed="rId2"/>
              <a:tile tx="0" ty="0" sx="100000" sy="100000" flip="none" algn="ctr"/>
            </a:blip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5090795" y="1454150"/>
            <a:ext cx="2011680" cy="1198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p>
            <a:pPr algn="ctr"/>
            <a:r>
              <a:rPr lang="zh-CN" altLang="en-US" sz="7200">
                <a:solidFill>
                  <a:schemeClr val="tx1"/>
                </a:solidFill>
                <a:latin typeface="汉仪尚巍手书简" panose="00020600040101010101" charset="-122"/>
                <a:ea typeface="汉仪尚巍手书简" panose="00020600040101010101" charset="-122"/>
              </a:rPr>
              <a:t>目录</a:t>
            </a:r>
            <a:endParaRPr lang="zh-CN" altLang="en-US" sz="7200">
              <a:solidFill>
                <a:schemeClr val="tx1"/>
              </a:solidFill>
              <a:latin typeface="汉仪尚巍手书简" panose="00020600040101010101" charset="-122"/>
              <a:ea typeface="汉仪尚巍手书简" panose="0002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14905" y="2653030"/>
            <a:ext cx="345059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dist"/>
            <a:r>
              <a:rPr lang="zh-CN" altLang="en-US" sz="3200">
                <a:solidFill>
                  <a:schemeClr val="tx1"/>
                </a:solidFill>
                <a:latin typeface="汉仪尚巍手书简" panose="00020600040101010101" charset="-122"/>
                <a:ea typeface="汉仪尚巍手书简" panose="00020600040101010101" charset="-122"/>
              </a:rPr>
              <a:t>一、教室安全</a:t>
            </a:r>
            <a:endParaRPr lang="zh-CN" altLang="en-US" sz="3200">
              <a:solidFill>
                <a:schemeClr val="tx1"/>
              </a:solidFill>
              <a:latin typeface="汉仪尚巍手书简" panose="00020600040101010101" charset="-122"/>
              <a:ea typeface="汉仪尚巍手书简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360160" y="2653030"/>
            <a:ext cx="345059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dist"/>
            <a:r>
              <a:rPr lang="zh-CN" altLang="en-US" sz="3200">
                <a:solidFill>
                  <a:schemeClr val="tx1"/>
                </a:solidFill>
                <a:latin typeface="汉仪尚巍手书简" panose="00020600040101010101" charset="-122"/>
                <a:ea typeface="汉仪尚巍手书简" panose="00020600040101010101" charset="-122"/>
              </a:rPr>
              <a:t>二、形成诱因</a:t>
            </a:r>
            <a:endParaRPr lang="zh-CN" altLang="en-US" sz="3200">
              <a:solidFill>
                <a:schemeClr val="tx1"/>
              </a:solidFill>
              <a:latin typeface="汉仪尚巍手书简" panose="00020600040101010101" charset="-122"/>
              <a:ea typeface="汉仪尚巍手书简" panose="000206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414905" y="3510280"/>
            <a:ext cx="3450590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dist"/>
            <a:r>
              <a:rPr lang="zh-CN" altLang="en-US" sz="3200">
                <a:solidFill>
                  <a:schemeClr val="tx1"/>
                </a:solidFill>
                <a:latin typeface="汉仪尚巍手书简" panose="00020600040101010101" charset="-122"/>
                <a:ea typeface="汉仪尚巍手书简" panose="00020600040101010101" charset="-122"/>
              </a:rPr>
              <a:t>三、隐患成因分析</a:t>
            </a:r>
            <a:endParaRPr lang="en-US" altLang="zh-CN" sz="3200">
              <a:solidFill>
                <a:schemeClr val="tx1"/>
              </a:solidFill>
              <a:latin typeface="汉仪尚巍手书简" panose="00020600040101010101" charset="-122"/>
              <a:ea typeface="汉仪尚巍手书简" panose="00020600040101010101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360160" y="4497070"/>
            <a:ext cx="3450590" cy="324485"/>
          </a:xfrm>
          <a:prstGeom prst="rect">
            <a:avLst/>
          </a:prstGeom>
          <a:solidFill>
            <a:srgbClr val="FFC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846580" y="1684020"/>
            <a:ext cx="8499475" cy="3488690"/>
            <a:chOff x="2907" y="2290"/>
            <a:chExt cx="13385" cy="5494"/>
          </a:xfrm>
        </p:grpSpPr>
        <p:sp>
          <p:nvSpPr>
            <p:cNvPr id="3" name="圆角矩形 2"/>
            <p:cNvSpPr/>
            <p:nvPr/>
          </p:nvSpPr>
          <p:spPr>
            <a:xfrm>
              <a:off x="2908" y="2290"/>
              <a:ext cx="13385" cy="5495"/>
            </a:xfrm>
            <a:prstGeom prst="roundRect">
              <a:avLst/>
            </a:prstGeom>
            <a:blipFill rotWithShape="1">
              <a:blip r:embed="rId2"/>
              <a:tile tx="0" ty="0" sx="100000" sy="100000" flip="none" algn="ctr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2907" y="2290"/>
              <a:ext cx="13385" cy="5495"/>
            </a:xfrm>
            <a:prstGeom prst="roundRect">
              <a:avLst/>
            </a:prstGeom>
            <a:blipFill rotWithShape="1">
              <a:blip r:embed="rId2"/>
              <a:tile tx="0" ty="0" sx="100000" sy="100000" flip="none" algn="ctr"/>
            </a:blip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3104515" y="3975100"/>
            <a:ext cx="5982335" cy="324485"/>
          </a:xfrm>
          <a:prstGeom prst="rect">
            <a:avLst/>
          </a:prstGeom>
          <a:solidFill>
            <a:srgbClr val="FFC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417570" y="3377565"/>
            <a:ext cx="5356860" cy="922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dist"/>
            <a:r>
              <a:rPr lang="zh-CN" altLang="en-US" sz="5400">
                <a:solidFill>
                  <a:schemeClr val="tx1"/>
                </a:solidFill>
                <a:latin typeface="汉仪尚巍手书简" panose="00020600040101010101" charset="-122"/>
                <a:ea typeface="汉仪尚巍手书简" panose="00020600040101010101" charset="-122"/>
              </a:rPr>
              <a:t>教室安全</a:t>
            </a:r>
            <a:endParaRPr lang="zh-CN" altLang="en-US" sz="5400">
              <a:solidFill>
                <a:schemeClr val="tx1"/>
              </a:solidFill>
              <a:latin typeface="汉仪尚巍手书简" panose="00020600040101010101" charset="-122"/>
              <a:ea typeface="汉仪尚巍手书简" panose="00020600040101010101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594350" y="2374900"/>
            <a:ext cx="1002665" cy="1002665"/>
          </a:xfrm>
          <a:prstGeom prst="ellipse">
            <a:avLst/>
          </a:prstGeom>
          <a:solidFill>
            <a:srgbClr val="97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>
                <a:latin typeface="汉仪尚巍手书简" panose="00020600040101010101" charset="-122"/>
                <a:ea typeface="汉仪尚巍手书简" panose="00020600040101010101" charset="-122"/>
              </a:rPr>
              <a:t>01</a:t>
            </a:r>
            <a:endParaRPr lang="en-US" altLang="zh-CN" sz="3600">
              <a:latin typeface="汉仪尚巍手书简" panose="00020600040101010101" charset="-122"/>
              <a:ea typeface="汉仪尚巍手书简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967605" y="2431415"/>
            <a:ext cx="1131570" cy="656590"/>
          </a:xfrm>
          <a:prstGeom prst="roundRect">
            <a:avLst/>
          </a:prstGeom>
          <a:solidFill>
            <a:srgbClr val="CA827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5158105" y="3373120"/>
            <a:ext cx="1131570" cy="656590"/>
          </a:xfrm>
          <a:prstGeom prst="roundRect">
            <a:avLst/>
          </a:prstGeom>
          <a:solidFill>
            <a:srgbClr val="CA827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6035675" y="4314825"/>
            <a:ext cx="1131570" cy="656590"/>
          </a:xfrm>
          <a:prstGeom prst="roundRect">
            <a:avLst/>
          </a:prstGeom>
          <a:solidFill>
            <a:srgbClr val="CA827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6572885" y="5256530"/>
            <a:ext cx="1131570" cy="656590"/>
          </a:xfrm>
          <a:prstGeom prst="roundRect">
            <a:avLst/>
          </a:prstGeom>
          <a:solidFill>
            <a:srgbClr val="CA827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任意多边形 1"/>
          <p:cNvSpPr/>
          <p:nvPr/>
        </p:nvSpPr>
        <p:spPr>
          <a:xfrm>
            <a:off x="5218430" y="-316230"/>
            <a:ext cx="1969135" cy="7491095"/>
          </a:xfrm>
          <a:custGeom>
            <a:avLst/>
            <a:gdLst>
              <a:gd name="connisteX0" fmla="*/ 1333500 w 1969070"/>
              <a:gd name="connsiteY0" fmla="*/ 0 h 7491095"/>
              <a:gd name="connisteX1" fmla="*/ 180340 w 1969070"/>
              <a:gd name="connsiteY1" fmla="*/ 2527935 h 7491095"/>
              <a:gd name="connisteX2" fmla="*/ 1968500 w 1969070"/>
              <a:gd name="connsiteY2" fmla="*/ 5321935 h 7491095"/>
              <a:gd name="connisteX3" fmla="*/ 0 w 1969070"/>
              <a:gd name="connsiteY3" fmla="*/ 7491095 h 74910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969071" h="7491095">
                <a:moveTo>
                  <a:pt x="1333500" y="0"/>
                </a:moveTo>
                <a:cubicBezTo>
                  <a:pt x="1066800" y="449580"/>
                  <a:pt x="53340" y="1463675"/>
                  <a:pt x="180340" y="2527935"/>
                </a:cubicBezTo>
                <a:cubicBezTo>
                  <a:pt x="307340" y="3592195"/>
                  <a:pt x="2004695" y="4329430"/>
                  <a:pt x="1968500" y="5321935"/>
                </a:cubicBezTo>
                <a:cubicBezTo>
                  <a:pt x="1932305" y="6314440"/>
                  <a:pt x="429260" y="7113270"/>
                  <a:pt x="0" y="7491095"/>
                </a:cubicBezTo>
              </a:path>
            </a:pathLst>
          </a:custGeom>
          <a:noFill/>
          <a:ln>
            <a:solidFill>
              <a:srgbClr val="CA827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5158105" y="1489710"/>
            <a:ext cx="1131570" cy="656590"/>
          </a:xfrm>
          <a:prstGeom prst="roundRect">
            <a:avLst/>
          </a:prstGeom>
          <a:solidFill>
            <a:srgbClr val="CA827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消息框_#333333_128_200816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060" y="4236720"/>
            <a:ext cx="812800" cy="812800"/>
          </a:xfrm>
          <a:prstGeom prst="rect">
            <a:avLst/>
          </a:prstGeom>
        </p:spPr>
      </p:pic>
      <p:pic>
        <p:nvPicPr>
          <p:cNvPr id="14" name="图片 13" descr="消息框_#333333_128_200816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70" y="5178425"/>
            <a:ext cx="812800" cy="812800"/>
          </a:xfrm>
          <a:prstGeom prst="rect">
            <a:avLst/>
          </a:prstGeom>
        </p:spPr>
      </p:pic>
      <p:pic>
        <p:nvPicPr>
          <p:cNvPr id="15" name="图片 14" descr="消息框_#333333_128_200816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7490" y="3295015"/>
            <a:ext cx="812800" cy="812800"/>
          </a:xfrm>
          <a:prstGeom prst="rect">
            <a:avLst/>
          </a:prstGeom>
        </p:spPr>
      </p:pic>
      <p:pic>
        <p:nvPicPr>
          <p:cNvPr id="17" name="图片 16" descr="消息框_#333333_128_200816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7490" y="1411605"/>
            <a:ext cx="812800" cy="812800"/>
          </a:xfrm>
          <a:prstGeom prst="rect">
            <a:avLst/>
          </a:prstGeom>
        </p:spPr>
      </p:pic>
      <p:pic>
        <p:nvPicPr>
          <p:cNvPr id="9" name="图片 8" descr="消息框_#333333_128_200816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990" y="2353310"/>
            <a:ext cx="812800" cy="8128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413500" y="1526540"/>
            <a:ext cx="4052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600">
                <a:solidFill>
                  <a:schemeClr val="tx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rPr>
              <a:t>教学区域防火器具未完善，关键地方缺少灭火器材。</a:t>
            </a:r>
            <a:endParaRPr lang="zh-CN" altLang="en-US" sz="1600">
              <a:solidFill>
                <a:schemeClr val="tx1"/>
              </a:solidFill>
              <a:latin typeface="汉仪中宋S" panose="00020600040101010101" charset="-122"/>
              <a:ea typeface="汉仪中宋S" panose="00020600040101010101" charset="-122"/>
              <a:cs typeface="汉仪中宋S" panose="0002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195060" y="2467610"/>
            <a:ext cx="4052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600">
                <a:solidFill>
                  <a:schemeClr val="tx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rPr>
              <a:t>教学区抽烟人数不在少数，关键走廊垃圾桶附近可能存在烟头点燃垃圾风险。</a:t>
            </a:r>
            <a:endParaRPr lang="zh-CN" altLang="en-US" sz="1600">
              <a:solidFill>
                <a:schemeClr val="tx1"/>
              </a:solidFill>
              <a:latin typeface="汉仪中宋S" panose="00020600040101010101" charset="-122"/>
              <a:ea typeface="汉仪中宋S" panose="00020600040101010101" charset="-122"/>
              <a:cs typeface="汉仪中宋S" panose="0002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413500" y="3612515"/>
            <a:ext cx="45072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600">
                <a:solidFill>
                  <a:schemeClr val="tx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rPr>
              <a:t>易坠落窗户等高危区域，缺乏警告告示。</a:t>
            </a:r>
            <a:endParaRPr lang="zh-CN" altLang="en-US" sz="1600">
              <a:solidFill>
                <a:schemeClr val="tx1"/>
              </a:solidFill>
              <a:latin typeface="汉仪中宋S" panose="00020600040101010101" charset="-122"/>
              <a:ea typeface="汉仪中宋S" panose="00020600040101010101" charset="-122"/>
              <a:cs typeface="汉仪中宋S" panose="0002060004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424940" y="4351655"/>
            <a:ext cx="4443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1600">
                <a:solidFill>
                  <a:schemeClr val="tx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rPr>
              <a:t>防挤压：教室的双开门、窗户在开关时容易夹到手，也应当处处小心。</a:t>
            </a:r>
            <a:endParaRPr lang="zh-CN" altLang="en-US" sz="1600">
              <a:solidFill>
                <a:schemeClr val="tx1"/>
              </a:solidFill>
              <a:latin typeface="汉仪中宋S" panose="00020600040101010101" charset="-122"/>
              <a:ea typeface="汉仪中宋S" panose="00020600040101010101" charset="-122"/>
              <a:cs typeface="汉仪中宋S" panose="0002060004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624330" y="5293360"/>
            <a:ext cx="48774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1600">
                <a:solidFill>
                  <a:schemeClr val="tx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rPr>
              <a:t>防火灾：在生活区和教学区之间，存在</a:t>
            </a:r>
            <a:r>
              <a:rPr lang="en-US" altLang="zh-CN" sz="1600">
                <a:solidFill>
                  <a:schemeClr val="tx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rPr>
              <a:t> </a:t>
            </a:r>
            <a:r>
              <a:rPr lang="zh-CN" altLang="en-US" sz="1600">
                <a:solidFill>
                  <a:schemeClr val="tx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rPr>
              <a:t>大量烟头乱扔的情况，周遭区域可染物非常多极易诱发安全问题。</a:t>
            </a:r>
            <a:endParaRPr lang="zh-CN" altLang="en-US" sz="1600">
              <a:solidFill>
                <a:schemeClr val="tx1"/>
              </a:solidFill>
              <a:latin typeface="汉仪中宋S" panose="00020600040101010101" charset="-122"/>
              <a:ea typeface="汉仪中宋S" panose="00020600040101010101" charset="-122"/>
              <a:cs typeface="汉仪中宋S" panose="00020600040101010101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3774440" y="478155"/>
            <a:ext cx="5052695" cy="804545"/>
          </a:xfrm>
          <a:prstGeom prst="roundRect">
            <a:avLst/>
          </a:prstGeom>
          <a:solidFill>
            <a:srgbClr val="CA8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3629660" y="608330"/>
            <a:ext cx="5248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rPr>
              <a:t>学网关键地点</a:t>
            </a:r>
            <a:r>
              <a:rPr lang="en-US" altLang="zh-CN" sz="2800">
                <a:solidFill>
                  <a:schemeClr val="bg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rPr>
              <a:t> </a:t>
            </a:r>
            <a:r>
              <a:rPr lang="zh-CN" altLang="en-US" sz="2800">
                <a:solidFill>
                  <a:schemeClr val="bg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rPr>
              <a:t>有重要安全风险</a:t>
            </a:r>
            <a:endParaRPr lang="zh-CN" altLang="en-US" sz="2800">
              <a:solidFill>
                <a:schemeClr val="bg1"/>
              </a:solidFill>
              <a:latin typeface="汉仪中宋S" panose="00020600040101010101" charset="-122"/>
              <a:ea typeface="汉仪中宋S" panose="00020600040101010101" charset="-122"/>
              <a:cs typeface="汉仪中宋S" panose="00020600040101010101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846580" y="1684020"/>
            <a:ext cx="8499475" cy="3488690"/>
            <a:chOff x="2907" y="2290"/>
            <a:chExt cx="13385" cy="5494"/>
          </a:xfrm>
        </p:grpSpPr>
        <p:sp>
          <p:nvSpPr>
            <p:cNvPr id="3" name="圆角矩形 2"/>
            <p:cNvSpPr/>
            <p:nvPr/>
          </p:nvSpPr>
          <p:spPr>
            <a:xfrm>
              <a:off x="2908" y="2290"/>
              <a:ext cx="13385" cy="5495"/>
            </a:xfrm>
            <a:prstGeom prst="roundRect">
              <a:avLst/>
            </a:prstGeom>
            <a:blipFill rotWithShape="1">
              <a:blip r:embed="rId2"/>
              <a:tile tx="0" ty="0" sx="100000" sy="100000" flip="none" algn="ctr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2907" y="2290"/>
              <a:ext cx="13385" cy="5495"/>
            </a:xfrm>
            <a:prstGeom prst="roundRect">
              <a:avLst/>
            </a:prstGeom>
            <a:blipFill rotWithShape="1">
              <a:blip r:embed="rId2"/>
              <a:tile tx="0" ty="0" sx="100000" sy="100000" flip="none" algn="ctr"/>
            </a:blip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3104515" y="3975100"/>
            <a:ext cx="5982335" cy="324485"/>
          </a:xfrm>
          <a:prstGeom prst="rect">
            <a:avLst/>
          </a:prstGeom>
          <a:solidFill>
            <a:srgbClr val="FFC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417570" y="3377565"/>
            <a:ext cx="5356860" cy="922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dist"/>
            <a:r>
              <a:rPr lang="zh-CN" altLang="en-US" sz="5400">
                <a:latin typeface="汉仪尚巍手书简" panose="00020600040101010101" charset="-122"/>
                <a:ea typeface="汉仪尚巍手书简" panose="00020600040101010101" charset="-122"/>
                <a:sym typeface="+mn-ea"/>
              </a:rPr>
              <a:t>形成诱因</a:t>
            </a:r>
            <a:endParaRPr lang="zh-CN" altLang="en-US" sz="5400">
              <a:solidFill>
                <a:schemeClr val="tx1"/>
              </a:solidFill>
              <a:latin typeface="汉仪尚巍手书简" panose="00020600040101010101" charset="-122"/>
              <a:ea typeface="汉仪尚巍手书简" panose="00020600040101010101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594350" y="2374900"/>
            <a:ext cx="1002665" cy="1002665"/>
          </a:xfrm>
          <a:prstGeom prst="ellipse">
            <a:avLst/>
          </a:prstGeom>
          <a:solidFill>
            <a:srgbClr val="97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>
                <a:latin typeface="汉仪尚巍手书简" panose="00020600040101010101" charset="-122"/>
                <a:ea typeface="汉仪尚巍手书简" panose="00020600040101010101" charset="-122"/>
              </a:rPr>
              <a:t>02</a:t>
            </a:r>
            <a:endParaRPr lang="en-US" altLang="zh-CN" sz="3600">
              <a:latin typeface="汉仪尚巍手书简" panose="00020600040101010101" charset="-122"/>
              <a:ea typeface="汉仪尚巍手书简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7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>
                <a:latin typeface="汉仪颜楷简" panose="00020600040101010101" charset="-122"/>
                <a:ea typeface="汉仪颜楷简" panose="00020600040101010101" charset="-122"/>
                <a:sym typeface="汉仪力量黑简" panose="00020600040101010101" charset="-122"/>
              </a:rPr>
              <a:t>形成诱因</a:t>
            </a:r>
            <a:endParaRPr lang="zh-CN" altLang="en-US">
              <a:latin typeface="汉仪颜楷简" panose="00020600040101010101" charset="-122"/>
              <a:ea typeface="汉仪颜楷简" panose="00020600040101010101" charset="-122"/>
              <a:sym typeface="汉仪力量黑简" panose="00020600040101010101" charset="-122"/>
            </a:endParaRPr>
          </a:p>
        </p:txBody>
      </p:sp>
      <p:sp>
        <p:nvSpPr>
          <p:cNvPr id="3" name="剪去对角的矩形 2"/>
          <p:cNvSpPr/>
          <p:nvPr>
            <p:custDataLst>
              <p:tags r:id="rId2"/>
            </p:custDataLst>
          </p:nvPr>
        </p:nvSpPr>
        <p:spPr>
          <a:xfrm>
            <a:off x="8012430" y="1141095"/>
            <a:ext cx="3296285" cy="5153660"/>
          </a:xfrm>
          <a:prstGeom prst="snip2DiagRect">
            <a:avLst/>
          </a:prstGeom>
          <a:noFill/>
          <a:ln>
            <a:solidFill>
              <a:schemeClr val="accent1">
                <a:alpha val="2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E:/设计图片素材/8168369_.jpg8168369_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030" r="2030"/>
          <a:stretch>
            <a:fillRect/>
          </a:stretch>
        </p:blipFill>
        <p:spPr>
          <a:xfrm>
            <a:off x="7935595" y="1222375"/>
            <a:ext cx="3296285" cy="515366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191" h="8116">
                <a:moveTo>
                  <a:pt x="0" y="0"/>
                </a:moveTo>
                <a:lnTo>
                  <a:pt x="4326" y="0"/>
                </a:lnTo>
                <a:lnTo>
                  <a:pt x="5191" y="865"/>
                </a:lnTo>
                <a:lnTo>
                  <a:pt x="5191" y="8116"/>
                </a:lnTo>
                <a:lnTo>
                  <a:pt x="865" y="8116"/>
                </a:lnTo>
                <a:lnTo>
                  <a:pt x="0" y="72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6350">
            <a:gradFill>
              <a:gsLst>
                <a:gs pos="52000">
                  <a:schemeClr val="accent1">
                    <a:alpha val="0"/>
                  </a:schemeClr>
                </a:gs>
                <a:gs pos="0">
                  <a:schemeClr val="accent1"/>
                </a:gs>
                <a:gs pos="100000">
                  <a:schemeClr val="accent1"/>
                </a:gs>
              </a:gsLst>
              <a:lin ang="2700000" scaled="1"/>
            </a:gradFill>
          </a:ln>
        </p:spPr>
      </p:pic>
      <p:sp>
        <p:nvSpPr>
          <p:cNvPr id="4" name="任意多边形: 形状 14"/>
          <p:cNvSpPr/>
          <p:nvPr>
            <p:custDataLst>
              <p:tags r:id="rId5"/>
            </p:custDataLst>
          </p:nvPr>
        </p:nvSpPr>
        <p:spPr>
          <a:xfrm flipH="1">
            <a:off x="11085830" y="6006465"/>
            <a:ext cx="216000" cy="216000"/>
          </a:xfrm>
          <a:custGeom>
            <a:avLst/>
            <a:gdLst>
              <a:gd name="connsiteX0" fmla="*/ 0 w 255"/>
              <a:gd name="connsiteY0" fmla="*/ 50 h 384"/>
              <a:gd name="connsiteX1" fmla="*/ 6 w 255"/>
              <a:gd name="connsiteY1" fmla="*/ 383 h 384"/>
              <a:gd name="connsiteX2" fmla="*/ 255 w 255"/>
              <a:gd name="connsiteY2" fmla="*/ 384 h 384"/>
              <a:gd name="connsiteX3" fmla="*/ 255 w 255"/>
              <a:gd name="connsiteY3" fmla="*/ 288 h 384"/>
              <a:gd name="connsiteX4" fmla="*/ 75 w 255"/>
              <a:gd name="connsiteY4" fmla="*/ 288 h 384"/>
              <a:gd name="connsiteX5" fmla="*/ 75 w 255"/>
              <a:gd name="connsiteY5" fmla="*/ 0 h 384"/>
              <a:gd name="connsiteX6" fmla="*/ 0 w 255"/>
              <a:gd name="connsiteY6" fmla="*/ 50 h 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" h="384">
                <a:moveTo>
                  <a:pt x="0" y="50"/>
                </a:moveTo>
                <a:lnTo>
                  <a:pt x="6" y="383"/>
                </a:lnTo>
                <a:lnTo>
                  <a:pt x="255" y="384"/>
                </a:lnTo>
                <a:lnTo>
                  <a:pt x="255" y="288"/>
                </a:lnTo>
                <a:lnTo>
                  <a:pt x="75" y="288"/>
                </a:lnTo>
                <a:lnTo>
                  <a:pt x="75" y="0"/>
                </a:lnTo>
                <a:lnTo>
                  <a:pt x="0" y="5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" name="任意多边形: 形状 16"/>
          <p:cNvSpPr/>
          <p:nvPr>
            <p:custDataLst>
              <p:tags r:id="rId6"/>
            </p:custDataLst>
          </p:nvPr>
        </p:nvSpPr>
        <p:spPr>
          <a:xfrm>
            <a:off x="793122" y="1487262"/>
            <a:ext cx="6319697" cy="385263"/>
          </a:xfrm>
          <a:custGeom>
            <a:avLst/>
            <a:gdLst>
              <a:gd name="connsiteX0" fmla="*/ 10039 w 10039"/>
              <a:gd name="connsiteY0" fmla="*/ 0 h 647"/>
              <a:gd name="connsiteX1" fmla="*/ 10039 w 10039"/>
              <a:gd name="connsiteY1" fmla="*/ 342 h 647"/>
              <a:gd name="connsiteX2" fmla="*/ 9122 w 10039"/>
              <a:gd name="connsiteY2" fmla="*/ 647 h 647"/>
              <a:gd name="connsiteX3" fmla="*/ 0 w 10039"/>
              <a:gd name="connsiteY3" fmla="*/ 647 h 647"/>
              <a:gd name="connsiteX4" fmla="*/ 0 w 10039"/>
              <a:gd name="connsiteY4" fmla="*/ 305 h 647"/>
              <a:gd name="connsiteX5" fmla="*/ 336 w 10039"/>
              <a:gd name="connsiteY5" fmla="*/ 7 h 647"/>
              <a:gd name="connsiteX6" fmla="*/ 10039 w 10039"/>
              <a:gd name="connsiteY6" fmla="*/ 0 h 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39" h="647">
                <a:moveTo>
                  <a:pt x="10039" y="0"/>
                </a:moveTo>
                <a:lnTo>
                  <a:pt x="10039" y="342"/>
                </a:lnTo>
                <a:lnTo>
                  <a:pt x="9122" y="647"/>
                </a:lnTo>
                <a:lnTo>
                  <a:pt x="0" y="647"/>
                </a:lnTo>
                <a:lnTo>
                  <a:pt x="0" y="305"/>
                </a:lnTo>
                <a:lnTo>
                  <a:pt x="336" y="7"/>
                </a:lnTo>
                <a:lnTo>
                  <a:pt x="10039" y="0"/>
                </a:lnTo>
                <a:close/>
              </a:path>
            </a:pathLst>
          </a:custGeom>
          <a:noFill/>
          <a:ln w="6350">
            <a:gradFill>
              <a:gsLst>
                <a:gs pos="0">
                  <a:schemeClr val="accent1">
                    <a:alpha val="100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0" scaled="1"/>
            </a:gradFill>
          </a:ln>
        </p:spPr>
        <p:txBody>
          <a:bodyPr rot="0" spcFirstLastPara="0" vert="horz" wrap="square" lIns="252095" tIns="0" rIns="0" bIns="0" numCol="1" spcCol="0" rtlCol="0" fromWordArt="0" anchor="ctr" anchorCtr="0" forceAA="0" compatLnSpc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000" b="1">
                <a:solidFill>
                  <a:schemeClr val="tx1"/>
                </a:solidFill>
                <a:latin typeface="方正兰亭黑简体" panose="02000000000000000000" charset="-122"/>
                <a:ea typeface="方正兰亭黑简体" panose="02000000000000000000" charset="-122"/>
                <a:cs typeface="+mn-ea"/>
                <a:sym typeface="+mn-ea"/>
              </a:rPr>
              <a:t>形成诱因大概可归为两点论述</a:t>
            </a:r>
            <a:endParaRPr lang="zh-CN" altLang="en-US" sz="2000" b="1">
              <a:solidFill>
                <a:schemeClr val="tx1"/>
              </a:solidFill>
              <a:latin typeface="方正兰亭黑简体" panose="02000000000000000000" charset="-122"/>
              <a:ea typeface="方正兰亭黑简体" panose="02000000000000000000" charset="-122"/>
              <a:cs typeface="+mn-ea"/>
              <a:sym typeface="+mn-ea"/>
            </a:endParaRPr>
          </a:p>
        </p:txBody>
      </p:sp>
      <p:sp>
        <p:nvSpPr>
          <p:cNvPr id="29" name="任意多边形: 形状 14"/>
          <p:cNvSpPr/>
          <p:nvPr>
            <p:custDataLst>
              <p:tags r:id="rId7"/>
            </p:custDataLst>
          </p:nvPr>
        </p:nvSpPr>
        <p:spPr>
          <a:xfrm>
            <a:off x="742131" y="1715776"/>
            <a:ext cx="160526" cy="214035"/>
          </a:xfrm>
          <a:custGeom>
            <a:avLst/>
            <a:gdLst>
              <a:gd name="connsiteX0" fmla="*/ 0 w 255"/>
              <a:gd name="connsiteY0" fmla="*/ 50 h 384"/>
              <a:gd name="connsiteX1" fmla="*/ 6 w 255"/>
              <a:gd name="connsiteY1" fmla="*/ 383 h 384"/>
              <a:gd name="connsiteX2" fmla="*/ 255 w 255"/>
              <a:gd name="connsiteY2" fmla="*/ 384 h 384"/>
              <a:gd name="connsiteX3" fmla="*/ 255 w 255"/>
              <a:gd name="connsiteY3" fmla="*/ 288 h 384"/>
              <a:gd name="connsiteX4" fmla="*/ 75 w 255"/>
              <a:gd name="connsiteY4" fmla="*/ 288 h 384"/>
              <a:gd name="connsiteX5" fmla="*/ 75 w 255"/>
              <a:gd name="connsiteY5" fmla="*/ 0 h 384"/>
              <a:gd name="connsiteX6" fmla="*/ 0 w 255"/>
              <a:gd name="connsiteY6" fmla="*/ 50 h 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" h="384">
                <a:moveTo>
                  <a:pt x="0" y="50"/>
                </a:moveTo>
                <a:lnTo>
                  <a:pt x="6" y="383"/>
                </a:lnTo>
                <a:lnTo>
                  <a:pt x="255" y="384"/>
                </a:lnTo>
                <a:lnTo>
                  <a:pt x="255" y="288"/>
                </a:lnTo>
                <a:lnTo>
                  <a:pt x="75" y="288"/>
                </a:lnTo>
                <a:lnTo>
                  <a:pt x="75" y="0"/>
                </a:lnTo>
                <a:lnTo>
                  <a:pt x="0" y="5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0" name="任意多边形: 形状 120"/>
          <p:cNvSpPr/>
          <p:nvPr>
            <p:custDataLst>
              <p:tags r:id="rId8"/>
            </p:custDataLst>
          </p:nvPr>
        </p:nvSpPr>
        <p:spPr>
          <a:xfrm flipV="1">
            <a:off x="1022265" y="1424940"/>
            <a:ext cx="3711618" cy="35882"/>
          </a:xfrm>
          <a:custGeom>
            <a:avLst/>
            <a:gdLst>
              <a:gd name="connsiteX0" fmla="*/ 1157786 w 1179613"/>
              <a:gd name="connsiteY0" fmla="*/ 21889 h 21889"/>
              <a:gd name="connsiteX1" fmla="*/ 1179613 w 1179613"/>
              <a:gd name="connsiteY1" fmla="*/ 0 h 21889"/>
              <a:gd name="connsiteX2" fmla="*/ 0 w 1179613"/>
              <a:gd name="connsiteY2" fmla="*/ 0 h 21889"/>
              <a:gd name="connsiteX3" fmla="*/ 21889 w 1179613"/>
              <a:gd name="connsiteY3" fmla="*/ 21889 h 21889"/>
              <a:gd name="connsiteX4" fmla="*/ 1157786 w 1179613"/>
              <a:gd name="connsiteY4" fmla="*/ 21889 h 2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613" h="21889">
                <a:moveTo>
                  <a:pt x="1157786" y="21889"/>
                </a:moveTo>
                <a:lnTo>
                  <a:pt x="1179613" y="0"/>
                </a:lnTo>
                <a:lnTo>
                  <a:pt x="0" y="0"/>
                </a:lnTo>
                <a:lnTo>
                  <a:pt x="21889" y="21889"/>
                </a:lnTo>
                <a:lnTo>
                  <a:pt x="1157786" y="21889"/>
                </a:lnTo>
                <a:close/>
              </a:path>
            </a:pathLst>
          </a:custGeom>
          <a:gradFill>
            <a:gsLst>
              <a:gs pos="86000">
                <a:schemeClr val="accent1">
                  <a:alpha val="0"/>
                </a:schemeClr>
              </a:gs>
              <a:gs pos="0">
                <a:schemeClr val="accent1">
                  <a:alpha val="75000"/>
                </a:schemeClr>
              </a:gs>
            </a:gsLst>
            <a:lin ang="2700000" scaled="0"/>
          </a:gradFill>
          <a:ln w="617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1" name="组合 10" descr="7b0a202020202274657874626f78223a20227b5c2269645c223a32303334323131302c5c2263617465676f72795f69645c223a5c225c227d220a7d0a"/>
          <p:cNvGrpSpPr/>
          <p:nvPr/>
        </p:nvGrpSpPr>
        <p:grpSpPr>
          <a:xfrm>
            <a:off x="673735" y="2033270"/>
            <a:ext cx="5503545" cy="1630379"/>
            <a:chOff x="5868" y="3651"/>
            <a:chExt cx="7453" cy="3761"/>
          </a:xfrm>
        </p:grpSpPr>
        <p:grpSp>
          <p:nvGrpSpPr>
            <p:cNvPr id="140" name="图形 138"/>
            <p:cNvGrpSpPr/>
            <p:nvPr/>
          </p:nvGrpSpPr>
          <p:grpSpPr>
            <a:xfrm>
              <a:off x="5868" y="3651"/>
              <a:ext cx="7453" cy="3761"/>
              <a:chOff x="3726473" y="2318369"/>
              <a:chExt cx="4732467" cy="2388036"/>
            </a:xfrm>
          </p:grpSpPr>
          <p:grpSp>
            <p:nvGrpSpPr>
              <p:cNvPr id="141" name="图形 138"/>
              <p:cNvGrpSpPr/>
              <p:nvPr/>
            </p:nvGrpSpPr>
            <p:grpSpPr>
              <a:xfrm>
                <a:off x="3843343" y="2601912"/>
                <a:ext cx="4615597" cy="1932867"/>
                <a:chOff x="3843343" y="2601912"/>
                <a:chExt cx="4615597" cy="1932867"/>
              </a:xfrm>
            </p:grpSpPr>
            <p:sp>
              <p:nvSpPr>
                <p:cNvPr id="142" name="任意多边形: 形状 141"/>
                <p:cNvSpPr/>
                <p:nvPr/>
              </p:nvSpPr>
              <p:spPr>
                <a:xfrm>
                  <a:off x="3849765" y="2608334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3" name="任意多边形: 形状 142"/>
                <p:cNvSpPr/>
                <p:nvPr/>
              </p:nvSpPr>
              <p:spPr>
                <a:xfrm>
                  <a:off x="3843343" y="2601912"/>
                  <a:ext cx="4615597" cy="1711479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44" name="图形 138"/>
              <p:cNvGrpSpPr/>
              <p:nvPr/>
            </p:nvGrpSpPr>
            <p:grpSpPr>
              <a:xfrm>
                <a:off x="3798393" y="2556962"/>
                <a:ext cx="4615616" cy="2149443"/>
                <a:chOff x="3798393" y="2556962"/>
                <a:chExt cx="4615616" cy="2149443"/>
              </a:xfrm>
            </p:grpSpPr>
            <p:sp>
              <p:nvSpPr>
                <p:cNvPr id="145" name="任意多边形: 形状 144"/>
                <p:cNvSpPr/>
                <p:nvPr/>
              </p:nvSpPr>
              <p:spPr>
                <a:xfrm>
                  <a:off x="3804815" y="2563383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>
                <a:xfrm>
                  <a:off x="3798393" y="2556962"/>
                  <a:ext cx="4615616" cy="2149443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47" name="图形 138"/>
              <p:cNvGrpSpPr/>
              <p:nvPr/>
            </p:nvGrpSpPr>
            <p:grpSpPr>
              <a:xfrm>
                <a:off x="3726473" y="2479904"/>
                <a:ext cx="4642372" cy="2058294"/>
                <a:chOff x="3726473" y="2479904"/>
                <a:chExt cx="4642372" cy="2058294"/>
              </a:xfrm>
            </p:grpSpPr>
            <p:sp>
              <p:nvSpPr>
                <p:cNvPr id="148" name="任意多边形: 形状 147"/>
                <p:cNvSpPr/>
                <p:nvPr/>
              </p:nvSpPr>
              <p:spPr>
                <a:xfrm>
                  <a:off x="3745987" y="2499300"/>
                  <a:ext cx="4602970" cy="1517522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>
                <a:xfrm>
                  <a:off x="3726473" y="2479904"/>
                  <a:ext cx="4642372" cy="2058294"/>
                </a:xfrm>
                <a:custGeom>
                  <a:avLst/>
                  <a:gdLst>
                    <a:gd name="connsiteX0" fmla="*/ 4641448 w 4641447"/>
                    <a:gd name="connsiteY0" fmla="*/ 1964975 h 1964974"/>
                    <a:gd name="connsiteX1" fmla="*/ 0 w 4641447"/>
                    <a:gd name="connsiteY1" fmla="*/ 1964975 h 1964974"/>
                    <a:gd name="connsiteX2" fmla="*/ 0 w 4641447"/>
                    <a:gd name="connsiteY2" fmla="*/ 0 h 1964974"/>
                    <a:gd name="connsiteX3" fmla="*/ 4641448 w 4641447"/>
                    <a:gd name="connsiteY3" fmla="*/ 0 h 1964974"/>
                    <a:gd name="connsiteX4" fmla="*/ 4641448 w 4641447"/>
                    <a:gd name="connsiteY4" fmla="*/ 1964975 h 1964974"/>
                    <a:gd name="connsiteX5" fmla="*/ 38529 w 4641447"/>
                    <a:gd name="connsiteY5" fmla="*/ 1926446 h 1964974"/>
                    <a:gd name="connsiteX6" fmla="*/ 4602919 w 4641447"/>
                    <a:gd name="connsiteY6" fmla="*/ 1926446 h 1964974"/>
                    <a:gd name="connsiteX7" fmla="*/ 4602919 w 4641447"/>
                    <a:gd name="connsiteY7" fmla="*/ 38529 h 1964974"/>
                    <a:gd name="connsiteX8" fmla="*/ 38529 w 4641447"/>
                    <a:gd name="connsiteY8" fmla="*/ 38529 h 1964974"/>
                    <a:gd name="connsiteX9" fmla="*/ 38529 w 4641447"/>
                    <a:gd name="connsiteY9" fmla="*/ 1926446 h 196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41447" h="1964974">
                      <a:moveTo>
                        <a:pt x="4641448" y="1964975"/>
                      </a:moveTo>
                      <a:lnTo>
                        <a:pt x="0" y="1964975"/>
                      </a:lnTo>
                      <a:lnTo>
                        <a:pt x="0" y="0"/>
                      </a:lnTo>
                      <a:lnTo>
                        <a:pt x="4641448" y="0"/>
                      </a:lnTo>
                      <a:lnTo>
                        <a:pt x="4641448" y="1964975"/>
                      </a:lnTo>
                      <a:close/>
                      <a:moveTo>
                        <a:pt x="38529" y="1926446"/>
                      </a:moveTo>
                      <a:lnTo>
                        <a:pt x="4602919" y="1926446"/>
                      </a:lnTo>
                      <a:lnTo>
                        <a:pt x="4602919" y="38529"/>
                      </a:lnTo>
                      <a:lnTo>
                        <a:pt x="38529" y="38529"/>
                      </a:lnTo>
                      <a:lnTo>
                        <a:pt x="38529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50" name="图形 138"/>
              <p:cNvGrpSpPr/>
              <p:nvPr/>
            </p:nvGrpSpPr>
            <p:grpSpPr>
              <a:xfrm>
                <a:off x="3792167" y="2318369"/>
                <a:ext cx="415557" cy="653420"/>
                <a:chOff x="3792167" y="2318369"/>
                <a:chExt cx="415557" cy="653420"/>
              </a:xfrm>
              <a:solidFill>
                <a:srgbClr val="007BD4"/>
              </a:solidFill>
            </p:grpSpPr>
            <p:sp>
              <p:nvSpPr>
                <p:cNvPr id="151" name="任意多边形: 形状 150"/>
                <p:cNvSpPr/>
                <p:nvPr/>
              </p:nvSpPr>
              <p:spPr>
                <a:xfrm>
                  <a:off x="3839491" y="2424679"/>
                  <a:ext cx="51371" cy="55224"/>
                </a:xfrm>
                <a:custGeom>
                  <a:avLst/>
                  <a:gdLst>
                    <a:gd name="connsiteX0" fmla="*/ 17980 w 51371"/>
                    <a:gd name="connsiteY0" fmla="*/ 55225 h 55224"/>
                    <a:gd name="connsiteX1" fmla="*/ 0 w 51371"/>
                    <a:gd name="connsiteY1" fmla="*/ 11559 h 55224"/>
                    <a:gd name="connsiteX2" fmla="*/ 30823 w 51371"/>
                    <a:gd name="connsiteY2" fmla="*/ 0 h 55224"/>
                    <a:gd name="connsiteX3" fmla="*/ 51372 w 51371"/>
                    <a:gd name="connsiteY3" fmla="*/ 55225 h 5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71" h="55224">
                      <a:moveTo>
                        <a:pt x="17980" y="55225"/>
                      </a:moveTo>
                      <a:lnTo>
                        <a:pt x="0" y="11559"/>
                      </a:lnTo>
                      <a:lnTo>
                        <a:pt x="30823" y="0"/>
                      </a:lnTo>
                      <a:lnTo>
                        <a:pt x="51372" y="55225"/>
                      </a:ln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>
                <a:xfrm>
                  <a:off x="3792167" y="2318369"/>
                  <a:ext cx="415557" cy="653420"/>
                </a:xfrm>
                <a:custGeom>
                  <a:avLst/>
                  <a:gdLst>
                    <a:gd name="connsiteX0" fmla="*/ 287487 w 415557"/>
                    <a:gd name="connsiteY0" fmla="*/ 653420 h 653420"/>
                    <a:gd name="connsiteX1" fmla="*/ 184744 w 415557"/>
                    <a:gd name="connsiteY1" fmla="*/ 587921 h 653420"/>
                    <a:gd name="connsiteX2" fmla="*/ 4942 w 415557"/>
                    <a:gd name="connsiteY2" fmla="*/ 123006 h 653420"/>
                    <a:gd name="connsiteX3" fmla="*/ 65304 w 415557"/>
                    <a:gd name="connsiteY3" fmla="*/ 7419 h 653420"/>
                    <a:gd name="connsiteX4" fmla="*/ 137225 w 415557"/>
                    <a:gd name="connsiteY4" fmla="*/ 6135 h 653420"/>
                    <a:gd name="connsiteX5" fmla="*/ 187312 w 415557"/>
                    <a:gd name="connsiteY5" fmla="*/ 53654 h 653420"/>
                    <a:gd name="connsiteX6" fmla="*/ 228410 w 415557"/>
                    <a:gd name="connsiteY6" fmla="*/ 162819 h 653420"/>
                    <a:gd name="connsiteX7" fmla="*/ 193734 w 415557"/>
                    <a:gd name="connsiteY7" fmla="*/ 162819 h 653420"/>
                    <a:gd name="connsiteX8" fmla="*/ 157773 w 415557"/>
                    <a:gd name="connsiteY8" fmla="*/ 63928 h 653420"/>
                    <a:gd name="connsiteX9" fmla="*/ 126950 w 415557"/>
                    <a:gd name="connsiteY9" fmla="*/ 35674 h 653420"/>
                    <a:gd name="connsiteX10" fmla="*/ 76863 w 415557"/>
                    <a:gd name="connsiteY10" fmla="*/ 36958 h 653420"/>
                    <a:gd name="connsiteX11" fmla="*/ 35765 w 415557"/>
                    <a:gd name="connsiteY11" fmla="*/ 111447 h 653420"/>
                    <a:gd name="connsiteX12" fmla="*/ 214282 w 415557"/>
                    <a:gd name="connsiteY12" fmla="*/ 577647 h 653420"/>
                    <a:gd name="connsiteX13" fmla="*/ 323448 w 415557"/>
                    <a:gd name="connsiteY13" fmla="*/ 616176 h 653420"/>
                    <a:gd name="connsiteX14" fmla="*/ 379957 w 415557"/>
                    <a:gd name="connsiteY14" fmla="*/ 514716 h 653420"/>
                    <a:gd name="connsiteX15" fmla="*/ 205292 w 415557"/>
                    <a:gd name="connsiteY15" fmla="*/ 57507 h 653420"/>
                    <a:gd name="connsiteX16" fmla="*/ 234831 w 415557"/>
                    <a:gd name="connsiteY16" fmla="*/ 45948 h 653420"/>
                    <a:gd name="connsiteX17" fmla="*/ 409495 w 415557"/>
                    <a:gd name="connsiteY17" fmla="*/ 501873 h 653420"/>
                    <a:gd name="connsiteX18" fmla="*/ 335006 w 415557"/>
                    <a:gd name="connsiteY18" fmla="*/ 644430 h 653420"/>
                    <a:gd name="connsiteX19" fmla="*/ 287487 w 415557"/>
                    <a:gd name="connsiteY19" fmla="*/ 653420 h 65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5557" h="653420">
                      <a:moveTo>
                        <a:pt x="287487" y="653420"/>
                      </a:moveTo>
                      <a:cubicBezTo>
                        <a:pt x="241253" y="653420"/>
                        <a:pt x="200155" y="629019"/>
                        <a:pt x="184744" y="587921"/>
                      </a:cubicBezTo>
                      <a:lnTo>
                        <a:pt x="4942" y="123006"/>
                      </a:lnTo>
                      <a:cubicBezTo>
                        <a:pt x="-11754" y="78055"/>
                        <a:pt x="15216" y="26683"/>
                        <a:pt x="65304" y="7419"/>
                      </a:cubicBezTo>
                      <a:cubicBezTo>
                        <a:pt x="89706" y="-1571"/>
                        <a:pt x="115392" y="-2855"/>
                        <a:pt x="137225" y="6135"/>
                      </a:cubicBezTo>
                      <a:cubicBezTo>
                        <a:pt x="160342" y="15125"/>
                        <a:pt x="178322" y="31821"/>
                        <a:pt x="187312" y="53654"/>
                      </a:cubicBezTo>
                      <a:lnTo>
                        <a:pt x="228410" y="162819"/>
                      </a:lnTo>
                      <a:lnTo>
                        <a:pt x="193734" y="162819"/>
                      </a:lnTo>
                      <a:lnTo>
                        <a:pt x="157773" y="63928"/>
                      </a:lnTo>
                      <a:cubicBezTo>
                        <a:pt x="152636" y="51085"/>
                        <a:pt x="141077" y="40811"/>
                        <a:pt x="126950" y="35674"/>
                      </a:cubicBezTo>
                      <a:cubicBezTo>
                        <a:pt x="111539" y="30536"/>
                        <a:pt x="93558" y="30536"/>
                        <a:pt x="76863" y="36958"/>
                      </a:cubicBezTo>
                      <a:cubicBezTo>
                        <a:pt x="43471" y="49801"/>
                        <a:pt x="24206" y="83193"/>
                        <a:pt x="35765" y="111447"/>
                      </a:cubicBezTo>
                      <a:lnTo>
                        <a:pt x="214282" y="577647"/>
                      </a:lnTo>
                      <a:cubicBezTo>
                        <a:pt x="228410" y="616176"/>
                        <a:pt x="278497" y="632872"/>
                        <a:pt x="323448" y="616176"/>
                      </a:cubicBezTo>
                      <a:cubicBezTo>
                        <a:pt x="369682" y="598196"/>
                        <a:pt x="394084" y="553245"/>
                        <a:pt x="379957" y="514716"/>
                      </a:cubicBezTo>
                      <a:lnTo>
                        <a:pt x="205292" y="57507"/>
                      </a:lnTo>
                      <a:lnTo>
                        <a:pt x="234831" y="45948"/>
                      </a:lnTo>
                      <a:lnTo>
                        <a:pt x="409495" y="501873"/>
                      </a:lnTo>
                      <a:cubicBezTo>
                        <a:pt x="430044" y="557098"/>
                        <a:pt x="396652" y="621313"/>
                        <a:pt x="335006" y="644430"/>
                      </a:cubicBezTo>
                      <a:cubicBezTo>
                        <a:pt x="318310" y="650852"/>
                        <a:pt x="302899" y="653420"/>
                        <a:pt x="287487" y="653420"/>
                      </a:cubicBez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12" name="文本框 11"/>
            <p:cNvSpPr txBox="1"/>
            <p:nvPr/>
          </p:nvSpPr>
          <p:spPr>
            <a:xfrm>
              <a:off x="6278" y="4098"/>
              <a:ext cx="6491" cy="299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400" spc="20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1.</a:t>
              </a:r>
              <a:r>
                <a:rPr lang="zh-CN" altLang="en-US" sz="1400" spc="20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火情安全诱因，出现在主干路和教学区有大量乱扔烟头现象，正值夏季高温火灾高发季节可能会引发，火情出现，在关键垃圾桶和楼梯出增设灭火器材料</a:t>
              </a:r>
              <a:endParaRPr lang="en-US" altLang="zh-CN" sz="14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33" name="组合 32" descr="7b0a202020202274657874626f78223a20227b5c2269645c223a32303334323131302c5c2263617465676f72795f69645c223a5c225c227d220a7d0a"/>
          <p:cNvGrpSpPr/>
          <p:nvPr/>
        </p:nvGrpSpPr>
        <p:grpSpPr>
          <a:xfrm>
            <a:off x="579120" y="4110355"/>
            <a:ext cx="5545455" cy="1565275"/>
            <a:chOff x="5876" y="3651"/>
            <a:chExt cx="7445" cy="3501"/>
          </a:xfrm>
        </p:grpSpPr>
        <p:grpSp>
          <p:nvGrpSpPr>
            <p:cNvPr id="34" name="图形 138"/>
            <p:cNvGrpSpPr/>
            <p:nvPr/>
          </p:nvGrpSpPr>
          <p:grpSpPr>
            <a:xfrm>
              <a:off x="5876" y="3651"/>
              <a:ext cx="7445" cy="3501"/>
              <a:chOff x="3731434" y="2318369"/>
              <a:chExt cx="4727670" cy="2222831"/>
            </a:xfrm>
          </p:grpSpPr>
          <p:grpSp>
            <p:nvGrpSpPr>
              <p:cNvPr id="35" name="图形 138"/>
              <p:cNvGrpSpPr/>
              <p:nvPr/>
            </p:nvGrpSpPr>
            <p:grpSpPr>
              <a:xfrm>
                <a:off x="3843343" y="2601912"/>
                <a:ext cx="4615761" cy="1939288"/>
                <a:chOff x="3843343" y="2601912"/>
                <a:chExt cx="4615761" cy="1939288"/>
              </a:xfrm>
            </p:grpSpPr>
            <p:sp>
              <p:nvSpPr>
                <p:cNvPr id="36" name="任意多边形: 形状 141"/>
                <p:cNvSpPr/>
                <p:nvPr/>
              </p:nvSpPr>
              <p:spPr>
                <a:xfrm>
                  <a:off x="3849765" y="2608334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7" name="任意多边形: 形状 142"/>
                <p:cNvSpPr/>
                <p:nvPr/>
              </p:nvSpPr>
              <p:spPr>
                <a:xfrm>
                  <a:off x="3843343" y="2601912"/>
                  <a:ext cx="4615761" cy="1939288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38" name="图形 138"/>
              <p:cNvGrpSpPr/>
              <p:nvPr/>
            </p:nvGrpSpPr>
            <p:grpSpPr>
              <a:xfrm>
                <a:off x="3798393" y="2556962"/>
                <a:ext cx="4615761" cy="1939288"/>
                <a:chOff x="3798393" y="2556962"/>
                <a:chExt cx="4615761" cy="1939288"/>
              </a:xfrm>
            </p:grpSpPr>
            <p:sp>
              <p:nvSpPr>
                <p:cNvPr id="43" name="任意多边形: 形状 144"/>
                <p:cNvSpPr/>
                <p:nvPr/>
              </p:nvSpPr>
              <p:spPr>
                <a:xfrm>
                  <a:off x="3804815" y="2563383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8" name="任意多边形: 形状 145"/>
                <p:cNvSpPr/>
                <p:nvPr/>
              </p:nvSpPr>
              <p:spPr>
                <a:xfrm>
                  <a:off x="3798393" y="2556962"/>
                  <a:ext cx="4615761" cy="1939288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49" name="图形 138"/>
              <p:cNvGrpSpPr/>
              <p:nvPr/>
            </p:nvGrpSpPr>
            <p:grpSpPr>
              <a:xfrm>
                <a:off x="3731434" y="2473592"/>
                <a:ext cx="4641447" cy="1964974"/>
                <a:chOff x="3731434" y="2473592"/>
                <a:chExt cx="4641447" cy="1964974"/>
              </a:xfrm>
            </p:grpSpPr>
            <p:sp>
              <p:nvSpPr>
                <p:cNvPr id="50" name="任意多边形: 形状 147"/>
                <p:cNvSpPr/>
                <p:nvPr/>
              </p:nvSpPr>
              <p:spPr>
                <a:xfrm>
                  <a:off x="3745737" y="2499168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1" name="任意多边形: 形状 148"/>
                <p:cNvSpPr/>
                <p:nvPr/>
              </p:nvSpPr>
              <p:spPr>
                <a:xfrm>
                  <a:off x="3731434" y="2473592"/>
                  <a:ext cx="4641447" cy="1964974"/>
                </a:xfrm>
                <a:custGeom>
                  <a:avLst/>
                  <a:gdLst>
                    <a:gd name="connsiteX0" fmla="*/ 4641448 w 4641447"/>
                    <a:gd name="connsiteY0" fmla="*/ 1964975 h 1964974"/>
                    <a:gd name="connsiteX1" fmla="*/ 0 w 4641447"/>
                    <a:gd name="connsiteY1" fmla="*/ 1964975 h 1964974"/>
                    <a:gd name="connsiteX2" fmla="*/ 0 w 4641447"/>
                    <a:gd name="connsiteY2" fmla="*/ 0 h 1964974"/>
                    <a:gd name="connsiteX3" fmla="*/ 4641448 w 4641447"/>
                    <a:gd name="connsiteY3" fmla="*/ 0 h 1964974"/>
                    <a:gd name="connsiteX4" fmla="*/ 4641448 w 4641447"/>
                    <a:gd name="connsiteY4" fmla="*/ 1964975 h 1964974"/>
                    <a:gd name="connsiteX5" fmla="*/ 38529 w 4641447"/>
                    <a:gd name="connsiteY5" fmla="*/ 1926446 h 1964974"/>
                    <a:gd name="connsiteX6" fmla="*/ 4602919 w 4641447"/>
                    <a:gd name="connsiteY6" fmla="*/ 1926446 h 1964974"/>
                    <a:gd name="connsiteX7" fmla="*/ 4602919 w 4641447"/>
                    <a:gd name="connsiteY7" fmla="*/ 38529 h 1964974"/>
                    <a:gd name="connsiteX8" fmla="*/ 38529 w 4641447"/>
                    <a:gd name="connsiteY8" fmla="*/ 38529 h 1964974"/>
                    <a:gd name="connsiteX9" fmla="*/ 38529 w 4641447"/>
                    <a:gd name="connsiteY9" fmla="*/ 1926446 h 196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41447" h="1964974">
                      <a:moveTo>
                        <a:pt x="4641448" y="1964975"/>
                      </a:moveTo>
                      <a:lnTo>
                        <a:pt x="0" y="1964975"/>
                      </a:lnTo>
                      <a:lnTo>
                        <a:pt x="0" y="0"/>
                      </a:lnTo>
                      <a:lnTo>
                        <a:pt x="4641448" y="0"/>
                      </a:lnTo>
                      <a:lnTo>
                        <a:pt x="4641448" y="1964975"/>
                      </a:lnTo>
                      <a:close/>
                      <a:moveTo>
                        <a:pt x="38529" y="1926446"/>
                      </a:moveTo>
                      <a:lnTo>
                        <a:pt x="4602919" y="1926446"/>
                      </a:lnTo>
                      <a:lnTo>
                        <a:pt x="4602919" y="38529"/>
                      </a:lnTo>
                      <a:lnTo>
                        <a:pt x="38529" y="38529"/>
                      </a:lnTo>
                      <a:lnTo>
                        <a:pt x="38529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52" name="图形 138"/>
              <p:cNvGrpSpPr/>
              <p:nvPr/>
            </p:nvGrpSpPr>
            <p:grpSpPr>
              <a:xfrm>
                <a:off x="3792167" y="2318369"/>
                <a:ext cx="415557" cy="653420"/>
                <a:chOff x="3792167" y="2318369"/>
                <a:chExt cx="415557" cy="653420"/>
              </a:xfrm>
              <a:solidFill>
                <a:srgbClr val="007BD4"/>
              </a:solidFill>
            </p:grpSpPr>
            <p:sp>
              <p:nvSpPr>
                <p:cNvPr id="53" name="任意多边形: 形状 150"/>
                <p:cNvSpPr/>
                <p:nvPr/>
              </p:nvSpPr>
              <p:spPr>
                <a:xfrm>
                  <a:off x="3839491" y="2424679"/>
                  <a:ext cx="51371" cy="55224"/>
                </a:xfrm>
                <a:custGeom>
                  <a:avLst/>
                  <a:gdLst>
                    <a:gd name="connsiteX0" fmla="*/ 17980 w 51371"/>
                    <a:gd name="connsiteY0" fmla="*/ 55225 h 55224"/>
                    <a:gd name="connsiteX1" fmla="*/ 0 w 51371"/>
                    <a:gd name="connsiteY1" fmla="*/ 11559 h 55224"/>
                    <a:gd name="connsiteX2" fmla="*/ 30823 w 51371"/>
                    <a:gd name="connsiteY2" fmla="*/ 0 h 55224"/>
                    <a:gd name="connsiteX3" fmla="*/ 51372 w 51371"/>
                    <a:gd name="connsiteY3" fmla="*/ 55225 h 5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71" h="55224">
                      <a:moveTo>
                        <a:pt x="17980" y="55225"/>
                      </a:moveTo>
                      <a:lnTo>
                        <a:pt x="0" y="11559"/>
                      </a:lnTo>
                      <a:lnTo>
                        <a:pt x="30823" y="0"/>
                      </a:lnTo>
                      <a:lnTo>
                        <a:pt x="51372" y="55225"/>
                      </a:ln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4" name="任意多边形: 形状 151"/>
                <p:cNvSpPr/>
                <p:nvPr/>
              </p:nvSpPr>
              <p:spPr>
                <a:xfrm>
                  <a:off x="3792167" y="2318369"/>
                  <a:ext cx="415557" cy="653420"/>
                </a:xfrm>
                <a:custGeom>
                  <a:avLst/>
                  <a:gdLst>
                    <a:gd name="connsiteX0" fmla="*/ 287487 w 415557"/>
                    <a:gd name="connsiteY0" fmla="*/ 653420 h 653420"/>
                    <a:gd name="connsiteX1" fmla="*/ 184744 w 415557"/>
                    <a:gd name="connsiteY1" fmla="*/ 587921 h 653420"/>
                    <a:gd name="connsiteX2" fmla="*/ 4942 w 415557"/>
                    <a:gd name="connsiteY2" fmla="*/ 123006 h 653420"/>
                    <a:gd name="connsiteX3" fmla="*/ 65304 w 415557"/>
                    <a:gd name="connsiteY3" fmla="*/ 7419 h 653420"/>
                    <a:gd name="connsiteX4" fmla="*/ 137225 w 415557"/>
                    <a:gd name="connsiteY4" fmla="*/ 6135 h 653420"/>
                    <a:gd name="connsiteX5" fmla="*/ 187312 w 415557"/>
                    <a:gd name="connsiteY5" fmla="*/ 53654 h 653420"/>
                    <a:gd name="connsiteX6" fmla="*/ 228410 w 415557"/>
                    <a:gd name="connsiteY6" fmla="*/ 162819 h 653420"/>
                    <a:gd name="connsiteX7" fmla="*/ 193734 w 415557"/>
                    <a:gd name="connsiteY7" fmla="*/ 162819 h 653420"/>
                    <a:gd name="connsiteX8" fmla="*/ 157773 w 415557"/>
                    <a:gd name="connsiteY8" fmla="*/ 63928 h 653420"/>
                    <a:gd name="connsiteX9" fmla="*/ 126950 w 415557"/>
                    <a:gd name="connsiteY9" fmla="*/ 35674 h 653420"/>
                    <a:gd name="connsiteX10" fmla="*/ 76863 w 415557"/>
                    <a:gd name="connsiteY10" fmla="*/ 36958 h 653420"/>
                    <a:gd name="connsiteX11" fmla="*/ 35765 w 415557"/>
                    <a:gd name="connsiteY11" fmla="*/ 111447 h 653420"/>
                    <a:gd name="connsiteX12" fmla="*/ 214282 w 415557"/>
                    <a:gd name="connsiteY12" fmla="*/ 577647 h 653420"/>
                    <a:gd name="connsiteX13" fmla="*/ 323448 w 415557"/>
                    <a:gd name="connsiteY13" fmla="*/ 616176 h 653420"/>
                    <a:gd name="connsiteX14" fmla="*/ 379957 w 415557"/>
                    <a:gd name="connsiteY14" fmla="*/ 514716 h 653420"/>
                    <a:gd name="connsiteX15" fmla="*/ 205292 w 415557"/>
                    <a:gd name="connsiteY15" fmla="*/ 57507 h 653420"/>
                    <a:gd name="connsiteX16" fmla="*/ 234831 w 415557"/>
                    <a:gd name="connsiteY16" fmla="*/ 45948 h 653420"/>
                    <a:gd name="connsiteX17" fmla="*/ 409495 w 415557"/>
                    <a:gd name="connsiteY17" fmla="*/ 501873 h 653420"/>
                    <a:gd name="connsiteX18" fmla="*/ 335006 w 415557"/>
                    <a:gd name="connsiteY18" fmla="*/ 644430 h 653420"/>
                    <a:gd name="connsiteX19" fmla="*/ 287487 w 415557"/>
                    <a:gd name="connsiteY19" fmla="*/ 653420 h 65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5557" h="653420">
                      <a:moveTo>
                        <a:pt x="287487" y="653420"/>
                      </a:moveTo>
                      <a:cubicBezTo>
                        <a:pt x="241253" y="653420"/>
                        <a:pt x="200155" y="629019"/>
                        <a:pt x="184744" y="587921"/>
                      </a:cubicBezTo>
                      <a:lnTo>
                        <a:pt x="4942" y="123006"/>
                      </a:lnTo>
                      <a:cubicBezTo>
                        <a:pt x="-11754" y="78055"/>
                        <a:pt x="15216" y="26683"/>
                        <a:pt x="65304" y="7419"/>
                      </a:cubicBezTo>
                      <a:cubicBezTo>
                        <a:pt x="89706" y="-1571"/>
                        <a:pt x="115392" y="-2855"/>
                        <a:pt x="137225" y="6135"/>
                      </a:cubicBezTo>
                      <a:cubicBezTo>
                        <a:pt x="160342" y="15125"/>
                        <a:pt x="178322" y="31821"/>
                        <a:pt x="187312" y="53654"/>
                      </a:cubicBezTo>
                      <a:lnTo>
                        <a:pt x="228410" y="162819"/>
                      </a:lnTo>
                      <a:lnTo>
                        <a:pt x="193734" y="162819"/>
                      </a:lnTo>
                      <a:lnTo>
                        <a:pt x="157773" y="63928"/>
                      </a:lnTo>
                      <a:cubicBezTo>
                        <a:pt x="152636" y="51085"/>
                        <a:pt x="141077" y="40811"/>
                        <a:pt x="126950" y="35674"/>
                      </a:cubicBezTo>
                      <a:cubicBezTo>
                        <a:pt x="111539" y="30536"/>
                        <a:pt x="93558" y="30536"/>
                        <a:pt x="76863" y="36958"/>
                      </a:cubicBezTo>
                      <a:cubicBezTo>
                        <a:pt x="43471" y="49801"/>
                        <a:pt x="24206" y="83193"/>
                        <a:pt x="35765" y="111447"/>
                      </a:cubicBezTo>
                      <a:lnTo>
                        <a:pt x="214282" y="577647"/>
                      </a:lnTo>
                      <a:cubicBezTo>
                        <a:pt x="228410" y="616176"/>
                        <a:pt x="278497" y="632872"/>
                        <a:pt x="323448" y="616176"/>
                      </a:cubicBezTo>
                      <a:cubicBezTo>
                        <a:pt x="369682" y="598196"/>
                        <a:pt x="394084" y="553245"/>
                        <a:pt x="379957" y="514716"/>
                      </a:cubicBezTo>
                      <a:lnTo>
                        <a:pt x="205292" y="57507"/>
                      </a:lnTo>
                      <a:lnTo>
                        <a:pt x="234831" y="45948"/>
                      </a:lnTo>
                      <a:lnTo>
                        <a:pt x="409495" y="501873"/>
                      </a:lnTo>
                      <a:cubicBezTo>
                        <a:pt x="430044" y="557098"/>
                        <a:pt x="396652" y="621313"/>
                        <a:pt x="335006" y="644430"/>
                      </a:cubicBezTo>
                      <a:cubicBezTo>
                        <a:pt x="318310" y="650852"/>
                        <a:pt x="302899" y="653420"/>
                        <a:pt x="287487" y="653420"/>
                      </a:cubicBez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55" name="文本框 54"/>
            <p:cNvSpPr txBox="1"/>
            <p:nvPr/>
          </p:nvSpPr>
          <p:spPr>
            <a:xfrm>
              <a:off x="6101" y="4015"/>
              <a:ext cx="6496" cy="274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400" spc="20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</a:t>
              </a:r>
              <a:endParaRPr lang="en-US" altLang="zh-CN" sz="14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400" spc="20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2.</a:t>
              </a:r>
              <a:r>
                <a:rPr lang="zh-CN" altLang="en-US" sz="1400" spc="200">
                  <a:solidFill>
                    <a:schemeClr val="tx1"/>
                  </a:solidFill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高危地点缺少警告标语，如果出现问题难以划分权责问题</a:t>
              </a:r>
              <a:endParaRPr lang="zh-CN" altLang="en-US" sz="14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  <p:custDataLst>
      <p:tags r:id="rId9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846580" y="1684020"/>
            <a:ext cx="8499475" cy="3488690"/>
            <a:chOff x="2907" y="2290"/>
            <a:chExt cx="13385" cy="5494"/>
          </a:xfrm>
        </p:grpSpPr>
        <p:sp>
          <p:nvSpPr>
            <p:cNvPr id="3" name="圆角矩形 2"/>
            <p:cNvSpPr/>
            <p:nvPr/>
          </p:nvSpPr>
          <p:spPr>
            <a:xfrm>
              <a:off x="2908" y="2290"/>
              <a:ext cx="13385" cy="5495"/>
            </a:xfrm>
            <a:prstGeom prst="roundRect">
              <a:avLst/>
            </a:prstGeom>
            <a:blipFill rotWithShape="1">
              <a:blip r:embed="rId2"/>
              <a:tile tx="0" ty="0" sx="100000" sy="100000" flip="none" algn="ctr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2907" y="2290"/>
              <a:ext cx="13385" cy="5495"/>
            </a:xfrm>
            <a:prstGeom prst="roundRect">
              <a:avLst/>
            </a:prstGeom>
            <a:blipFill rotWithShape="1">
              <a:blip r:embed="rId2"/>
              <a:tile tx="0" ty="0" sx="100000" sy="100000" flip="none" algn="ctr"/>
            </a:blip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3104515" y="3975100"/>
            <a:ext cx="5982335" cy="324485"/>
          </a:xfrm>
          <a:prstGeom prst="rect">
            <a:avLst/>
          </a:prstGeom>
          <a:solidFill>
            <a:srgbClr val="FFC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417570" y="3377565"/>
            <a:ext cx="5356860" cy="9220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dist"/>
            <a:r>
              <a:rPr lang="zh-CN" altLang="en-US" sz="5400">
                <a:latin typeface="汉仪尚巍手书简" panose="00020600040101010101" charset="-122"/>
                <a:ea typeface="汉仪尚巍手书简" panose="00020600040101010101" charset="-122"/>
                <a:sym typeface="+mn-ea"/>
              </a:rPr>
              <a:t>隐患成因分析</a:t>
            </a:r>
            <a:endParaRPr lang="zh-CN" altLang="en-US" sz="5400">
              <a:solidFill>
                <a:schemeClr val="tx1"/>
              </a:solidFill>
              <a:latin typeface="汉仪尚巍手书简" panose="00020600040101010101" charset="-122"/>
              <a:ea typeface="汉仪尚巍手书简" panose="00020600040101010101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594350" y="2374900"/>
            <a:ext cx="1002665" cy="1002665"/>
          </a:xfrm>
          <a:prstGeom prst="ellipse">
            <a:avLst/>
          </a:prstGeom>
          <a:solidFill>
            <a:srgbClr val="97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>
                <a:latin typeface="汉仪尚巍手书简" panose="00020600040101010101" charset="-122"/>
                <a:ea typeface="汉仪尚巍手书简" panose="00020600040101010101" charset="-122"/>
              </a:rPr>
              <a:t>03</a:t>
            </a:r>
            <a:endParaRPr lang="en-US" altLang="zh-CN" sz="3600">
              <a:latin typeface="汉仪尚巍手书简" panose="00020600040101010101" charset="-122"/>
              <a:ea typeface="汉仪尚巍手书简" panose="0002060004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tile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燕尾形 1"/>
          <p:cNvSpPr/>
          <p:nvPr>
            <p:custDataLst>
              <p:tags r:id="rId2"/>
            </p:custDataLst>
          </p:nvPr>
        </p:nvSpPr>
        <p:spPr>
          <a:xfrm>
            <a:off x="5792470" y="1683385"/>
            <a:ext cx="444500" cy="655955"/>
          </a:xfrm>
          <a:prstGeom prst="chevron">
            <a:avLst/>
          </a:prstGeom>
          <a:solidFill>
            <a:srgbClr val="97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燕尾形 2"/>
          <p:cNvSpPr/>
          <p:nvPr>
            <p:custDataLst>
              <p:tags r:id="rId3"/>
            </p:custDataLst>
          </p:nvPr>
        </p:nvSpPr>
        <p:spPr>
          <a:xfrm>
            <a:off x="8289290" y="1756410"/>
            <a:ext cx="444500" cy="655955"/>
          </a:xfrm>
          <a:prstGeom prst="chevron">
            <a:avLst/>
          </a:prstGeom>
          <a:solidFill>
            <a:srgbClr val="97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>
            <p:custDataLst>
              <p:tags r:id="rId4"/>
            </p:custDataLst>
          </p:nvPr>
        </p:nvGrpSpPr>
        <p:grpSpPr>
          <a:xfrm>
            <a:off x="6324600" y="1431925"/>
            <a:ext cx="1964690" cy="4187825"/>
            <a:chOff x="9952" y="4204"/>
            <a:chExt cx="3094" cy="6595"/>
          </a:xfrm>
        </p:grpSpPr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9952" y="4204"/>
              <a:ext cx="3093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1600">
                  <a:solidFill>
                    <a:schemeClr val="tx1"/>
                  </a:solidFill>
                  <a:latin typeface="汉仪中宋S" panose="00020600040101010101" charset="-122"/>
                  <a:ea typeface="汉仪中宋S" panose="00020600040101010101" charset="-122"/>
                  <a:cs typeface="汉仪中宋S" panose="00020600040101010101" charset="-122"/>
                </a:rPr>
                <a:t>3.</a:t>
              </a:r>
              <a:r>
                <a:rPr lang="zh-CN" altLang="en-US" sz="1600">
                  <a:solidFill>
                    <a:schemeClr val="tx1"/>
                  </a:solidFill>
                  <a:latin typeface="汉仪中宋S" panose="00020600040101010101" charset="-122"/>
                  <a:ea typeface="汉仪中宋S" panose="00020600040101010101" charset="-122"/>
                  <a:cs typeface="汉仪中宋S" panose="00020600040101010101" charset="-122"/>
                </a:rPr>
                <a:t>出现燃烧，如果没有做好火灾演练，以及在周围配备便携干粉灭火器</a:t>
              </a:r>
              <a:endParaRPr lang="zh-CN" altLang="en-US" sz="1600">
                <a:solidFill>
                  <a:schemeClr val="tx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endParaRP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9952" y="6598"/>
              <a:ext cx="3094" cy="4201"/>
            </a:xfrm>
            <a:prstGeom prst="roundRect">
              <a:avLst/>
            </a:prstGeom>
            <a:solidFill>
              <a:srgbClr val="97BE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2" name="组合 21"/>
          <p:cNvGrpSpPr/>
          <p:nvPr>
            <p:custDataLst>
              <p:tags r:id="rId6"/>
            </p:custDataLst>
          </p:nvPr>
        </p:nvGrpSpPr>
        <p:grpSpPr>
          <a:xfrm>
            <a:off x="8908415" y="1431925"/>
            <a:ext cx="1964690" cy="4188460"/>
            <a:chOff x="14255" y="4204"/>
            <a:chExt cx="3094" cy="6596"/>
          </a:xfrm>
        </p:grpSpPr>
        <p:sp>
          <p:nvSpPr>
            <p:cNvPr id="5" name="文本框 4"/>
            <p:cNvSpPr txBox="1"/>
            <p:nvPr>
              <p:custDataLst>
                <p:tags r:id="rId7"/>
              </p:custDataLst>
            </p:nvPr>
          </p:nvSpPr>
          <p:spPr>
            <a:xfrm>
              <a:off x="14256" y="4204"/>
              <a:ext cx="309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>
                  <a:solidFill>
                    <a:schemeClr val="tx1"/>
                  </a:solidFill>
                  <a:latin typeface="汉仪中宋S" panose="00020600040101010101" charset="-122"/>
                  <a:ea typeface="汉仪中宋S" panose="00020600040101010101" charset="-122"/>
                  <a:cs typeface="汉仪中宋S" panose="00020600040101010101" charset="-122"/>
                </a:rPr>
                <a:t>4.</a:t>
              </a:r>
              <a:r>
                <a:rPr lang="zh-CN" altLang="en-US" sz="1600">
                  <a:solidFill>
                    <a:schemeClr val="tx1"/>
                  </a:solidFill>
                  <a:latin typeface="汉仪中宋S" panose="00020600040101010101" charset="-122"/>
                  <a:ea typeface="汉仪中宋S" panose="00020600040101010101" charset="-122"/>
                  <a:cs typeface="汉仪中宋S" panose="00020600040101010101" charset="-122"/>
                </a:rPr>
                <a:t>导致人员伤亡或者财产损失；</a:t>
              </a:r>
              <a:endParaRPr lang="zh-CN" altLang="en-US" sz="1600">
                <a:solidFill>
                  <a:schemeClr val="tx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14255" y="5848"/>
              <a:ext cx="3094" cy="4952"/>
            </a:xfrm>
            <a:prstGeom prst="roundRect">
              <a:avLst/>
            </a:prstGeom>
            <a:solidFill>
              <a:srgbClr val="97BE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>
            <p:custDataLst>
              <p:tags r:id="rId8"/>
            </p:custDataLst>
          </p:nvPr>
        </p:nvGrpSpPr>
        <p:grpSpPr>
          <a:xfrm>
            <a:off x="3740785" y="1431925"/>
            <a:ext cx="1964690" cy="4196080"/>
            <a:chOff x="5649" y="4204"/>
            <a:chExt cx="3094" cy="6608"/>
          </a:xfrm>
        </p:grpSpPr>
        <p:sp>
          <p:nvSpPr>
            <p:cNvPr id="20" name="文本框 19"/>
            <p:cNvSpPr txBox="1"/>
            <p:nvPr>
              <p:custDataLst>
                <p:tags r:id="rId9"/>
              </p:custDataLst>
            </p:nvPr>
          </p:nvSpPr>
          <p:spPr>
            <a:xfrm>
              <a:off x="5649" y="4204"/>
              <a:ext cx="3093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>
                  <a:solidFill>
                    <a:schemeClr val="tx1"/>
                  </a:solidFill>
                  <a:latin typeface="汉仪中宋S" panose="00020600040101010101" charset="-122"/>
                  <a:ea typeface="汉仪中宋S" panose="00020600040101010101" charset="-122"/>
                  <a:cs typeface="汉仪中宋S" panose="00020600040101010101" charset="-122"/>
                </a:rPr>
                <a:t>2.</a:t>
              </a:r>
              <a:r>
                <a:rPr lang="zh-CN" altLang="en-US" sz="1600">
                  <a:solidFill>
                    <a:schemeClr val="tx1"/>
                  </a:solidFill>
                  <a:latin typeface="汉仪中宋S" panose="00020600040101010101" charset="-122"/>
                  <a:ea typeface="汉仪中宋S" panose="00020600040101010101" charset="-122"/>
                  <a:cs typeface="汉仪中宋S" panose="00020600040101010101" charset="-122"/>
                </a:rPr>
                <a:t>未熄灭的烟头进入垃圾桶</a:t>
              </a:r>
              <a:r>
                <a:rPr lang="en-US" altLang="zh-CN" sz="1600">
                  <a:solidFill>
                    <a:schemeClr val="tx1"/>
                  </a:solidFill>
                  <a:latin typeface="汉仪中宋S" panose="00020600040101010101" charset="-122"/>
                  <a:ea typeface="汉仪中宋S" panose="00020600040101010101" charset="-122"/>
                  <a:cs typeface="汉仪中宋S" panose="00020600040101010101" charset="-122"/>
                </a:rPr>
                <a:t> </a:t>
              </a:r>
              <a:r>
                <a:rPr lang="zh-CN" altLang="en-US" sz="1600">
                  <a:solidFill>
                    <a:schemeClr val="tx1"/>
                  </a:solidFill>
                  <a:latin typeface="汉仪中宋S" panose="00020600040101010101" charset="-122"/>
                  <a:ea typeface="汉仪中宋S" panose="00020600040101010101" charset="-122"/>
                  <a:cs typeface="汉仪中宋S" panose="00020600040101010101" charset="-122"/>
                </a:rPr>
                <a:t>或者</a:t>
              </a:r>
              <a:r>
                <a:rPr lang="en-US" altLang="zh-CN" sz="1600">
                  <a:solidFill>
                    <a:schemeClr val="tx1"/>
                  </a:solidFill>
                  <a:latin typeface="汉仪中宋S" panose="00020600040101010101" charset="-122"/>
                  <a:ea typeface="汉仪中宋S" panose="00020600040101010101" charset="-122"/>
                  <a:cs typeface="汉仪中宋S" panose="00020600040101010101" charset="-122"/>
                </a:rPr>
                <a:t> </a:t>
              </a:r>
              <a:r>
                <a:rPr lang="zh-CN" altLang="en-US" sz="1600">
                  <a:solidFill>
                    <a:schemeClr val="tx1"/>
                  </a:solidFill>
                  <a:latin typeface="汉仪中宋S" panose="00020600040101010101" charset="-122"/>
                  <a:ea typeface="汉仪中宋S" panose="00020600040101010101" charset="-122"/>
                  <a:cs typeface="汉仪中宋S" panose="00020600040101010101" charset="-122"/>
                </a:rPr>
                <a:t>灌木丛；</a:t>
              </a:r>
              <a:endParaRPr lang="zh-CN" altLang="en-US" sz="1600">
                <a:solidFill>
                  <a:schemeClr val="tx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5649" y="7246"/>
              <a:ext cx="3094" cy="3566"/>
            </a:xfrm>
            <a:prstGeom prst="roundRect">
              <a:avLst/>
            </a:prstGeom>
            <a:solidFill>
              <a:srgbClr val="97BE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>
            <p:custDataLst>
              <p:tags r:id="rId10"/>
            </p:custDataLst>
          </p:nvPr>
        </p:nvGrpSpPr>
        <p:grpSpPr>
          <a:xfrm>
            <a:off x="1127125" y="1423670"/>
            <a:ext cx="1964690" cy="4196080"/>
            <a:chOff x="2049" y="4204"/>
            <a:chExt cx="3094" cy="6608"/>
          </a:xfrm>
        </p:grpSpPr>
        <p:sp>
          <p:nvSpPr>
            <p:cNvPr id="16" name="文本框 15"/>
            <p:cNvSpPr txBox="1"/>
            <p:nvPr>
              <p:custDataLst>
                <p:tags r:id="rId11"/>
              </p:custDataLst>
            </p:nvPr>
          </p:nvSpPr>
          <p:spPr>
            <a:xfrm>
              <a:off x="2049" y="4204"/>
              <a:ext cx="309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600">
                  <a:solidFill>
                    <a:schemeClr val="tx1"/>
                  </a:solidFill>
                  <a:latin typeface="汉仪中宋S" panose="00020600040101010101" charset="-122"/>
                  <a:ea typeface="汉仪中宋S" panose="00020600040101010101" charset="-122"/>
                  <a:cs typeface="汉仪中宋S" panose="00020600040101010101" charset="-122"/>
                </a:rPr>
                <a:t>1.</a:t>
              </a:r>
              <a:r>
                <a:rPr lang="zh-CN" altLang="en-US" sz="1600">
                  <a:solidFill>
                    <a:schemeClr val="tx1"/>
                  </a:solidFill>
                  <a:latin typeface="汉仪中宋S" panose="00020600040101010101" charset="-122"/>
                  <a:ea typeface="汉仪中宋S" panose="00020600040101010101" charset="-122"/>
                  <a:cs typeface="汉仪中宋S" panose="00020600040101010101" charset="-122"/>
                </a:rPr>
                <a:t>教学走廊出现了乱扔烟头现象</a:t>
              </a:r>
              <a:endParaRPr lang="en-US" altLang="zh-CN" sz="1600">
                <a:solidFill>
                  <a:schemeClr val="tx1"/>
                </a:solidFill>
                <a:latin typeface="汉仪中宋S" panose="00020600040101010101" charset="-122"/>
                <a:ea typeface="汉仪中宋S" panose="00020600040101010101" charset="-122"/>
                <a:cs typeface="汉仪中宋S" panose="00020600040101010101" charset="-122"/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2049" y="8822"/>
              <a:ext cx="3094" cy="1990"/>
            </a:xfrm>
            <a:prstGeom prst="roundRect">
              <a:avLst/>
            </a:prstGeom>
            <a:solidFill>
              <a:srgbClr val="97BE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7" name="燕尾形 26"/>
          <p:cNvSpPr/>
          <p:nvPr>
            <p:custDataLst>
              <p:tags r:id="rId12"/>
            </p:custDataLst>
          </p:nvPr>
        </p:nvSpPr>
        <p:spPr>
          <a:xfrm>
            <a:off x="3208655" y="1605915"/>
            <a:ext cx="444500" cy="655955"/>
          </a:xfrm>
          <a:prstGeom prst="chevron">
            <a:avLst/>
          </a:prstGeom>
          <a:solidFill>
            <a:srgbClr val="97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34792_1*a*1"/>
  <p:tag name="KSO_WM_TEMPLATE_CATEGORY" val="custom"/>
  <p:tag name="KSO_WM_TEMPLATE_INDEX" val="20234792"/>
  <p:tag name="KSO_WM_UNIT_LAYERLEVEL" val="1"/>
  <p:tag name="KSO_WM_TAG_VERSION" val="3.0"/>
  <p:tag name="KSO_WM_BEAUTIFY_FLAG" val="#wm#"/>
  <p:tag name="KSO_WM_UNIT_PRESET_TEXT" val="单击此处添加标题"/>
  <p:tag name="KSO_WM_UNIT_TEXT_TYPE" val="1"/>
  <p:tag name="KSO_WM_UNIT_TEXT_FILL_FORE_SCHEMECOLOR_INDEX" val="13"/>
  <p:tag name="KSO_WM_UNIT_TEXT_FILL_TYPE" val="1"/>
  <p:tag name="KSO_WM_UNIT_USESOURCEFORMAT_APPLY" val="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4792_1*i*1"/>
  <p:tag name="KSO_WM_TEMPLATE_CATEGORY" val="custom"/>
  <p:tag name="KSO_WM_TEMPLATE_INDEX" val="20234792"/>
  <p:tag name="KSO_WM_UNIT_LAYERLEVEL" val="1"/>
  <p:tag name="KSO_WM_TAG_VERSION" val="3.0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VALUE" val="1430*9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4792_1*d*1"/>
  <p:tag name="KSO_WM_TEMPLATE_CATEGORY" val="custom"/>
  <p:tag name="KSO_WM_TEMPLATE_INDEX" val="20234792"/>
  <p:tag name="KSO_WM_UNIT_LAYERLEVEL" val="1"/>
  <p:tag name="KSO_WM_TAG_VERSION" val="3.0"/>
  <p:tag name="KSO_WM_BEAUTIFY_FLAG" val="#wm#"/>
  <p:tag name="KSO_WM_UNIT_PICTURE_SUBTYPE" val="b"/>
  <p:tag name="KSO_WM_UNIT_FILL_FORE_SCHEMECOLOR_INDEX" val="5"/>
  <p:tag name="KSO_WM_UNIT_FILL_TYPE" val="1"/>
  <p:tag name="KSO_WM_UNIT_LINE_FORE_SCHEMECOLOR_INDEX" val="5"/>
  <p:tag name="KSO_WM_UNIT_USESOURCEFORMAT_APPLY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4792_1*i*2"/>
  <p:tag name="KSO_WM_TEMPLATE_CATEGORY" val="custom"/>
  <p:tag name="KSO_WM_TEMPLATE_INDEX" val="20234792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91_3*l_h_a*1_1_1"/>
  <p:tag name="KSO_WM_TEMPLATE_CATEGORY" val="diagram"/>
  <p:tag name="KSO_WM_TEMPLATE_INDEX" val="20234791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1_1"/>
  <p:tag name="KSO_WM_DIAGRAM_VERSION" val="3"/>
  <p:tag name="KSO_WM_DIAGRAM_COLOR_TRICK" val="1"/>
  <p:tag name="KSO_WM_DIAGRAM_COLOR_TEXT_CAN_REMOVE" val="n"/>
  <p:tag name="KSO_WM_DIAGRAM_MAX_ITEMCNT" val="3"/>
  <p:tag name="KSO_WM_DIAGRAM_MIN_ITEMCNT" val="1"/>
  <p:tag name="KSO_WM_DIAGRAM_VIRTUALLY_FRAME" val="{&quot;height&quot;:384.45,&quot;left&quot;:57.642433613641764,&quot;top&quot;:112.2,&quot;width&quot;:506.421975835177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VALUE" val="26"/>
  <p:tag name="KSO_WM_BEAUTIFY_FLAG" val="#wm#"/>
  <p:tag name="KSO_WM_UNIT_PRESET_TEXT" val="单击此处添加项标题"/>
  <p:tag name="KSO_WM_UNIT_TEXT_FILL_FORE_SCHEMECOLOR_INDEX" val="1"/>
  <p:tag name="KSO_WM_UNIT_TEXT_FILL_TYPE" val="1"/>
  <p:tag name="KSO_WM_UNIT_LINE_FORE_SCHEMECOLOR_INDEX" val="5"/>
  <p:tag name="KSO_WM_UNIT_USESOURCEFORMAT_APPLY" val="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91_3*l_h_i*1_1_1"/>
  <p:tag name="KSO_WM_TEMPLATE_CATEGORY" val="diagram"/>
  <p:tag name="KSO_WM_TEMPLATE_INDEX" val="20234791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3"/>
  <p:tag name="KSO_WM_DIAGRAM_MIN_ITEMCNT" val="1"/>
  <p:tag name="KSO_WM_DIAGRAM_VIRTUALLY_FRAME" val="{&quot;height&quot;:384.45,&quot;left&quot;:57.642433613641764,&quot;top&quot;:112.2,&quot;width&quot;:506.4219758351771}"/>
  <p:tag name="KSO_WM_DIAGRAM_COLOR_MATCH_VALUE" val="{&quot;shape&quot;:{&quot;fill&quot;:{&quot;solid&quot;:{&quot;brightness&quot;:0,&quot;colorType&quot;:1,&quot;foreColorIndex&quot;:5,&quot;transparency&quot;:0.349999994039535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1"/>
  <p:tag name="KSO_WM_UNIT_FILL_FORE_SCHEMECOLOR_INDEX" val="5"/>
  <p:tag name="KSO_WM_UNIT_FILL_FORE_SCHEMECOLOR_INDEX_BRIGHTNESS" val="0"/>
  <p:tag name="KSO_WM_UNIT_TEXT_FILL_FORE_SCHEMECOLOR_INDEX" val="13"/>
  <p:tag name="KSO_WM_UNIT_TEXT_FILL_TYPE" val="1"/>
  <p:tag name="KSO_WM_UNIT_USESOURCEFORMAT_APPLY" val="1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791_3*l_h_i*1_1_2"/>
  <p:tag name="KSO_WM_TEMPLATE_CATEGORY" val="diagram"/>
  <p:tag name="KSO_WM_TEMPLATE_INDEX" val="20234791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3"/>
  <p:tag name="KSO_WM_DIAGRAM_MIN_ITEMCNT" val="1"/>
  <p:tag name="KSO_WM_DIAGRAM_VIRTUALLY_FRAME" val="{&quot;height&quot;:384.45,&quot;left&quot;:57.642433613641764,&quot;top&quot;:112.2,&quot;width&quot;:506.4219758351771}"/>
  <p:tag name="KSO_WM_DIAGRAM_COLOR_MATCH_VALUE" val="{&quot;shape&quot;:{&quot;fill&quot;:{&quot;gradient&quot;:[{&quot;brightness&quot;:0,&quot;colorType&quot;:1,&quot;foreColorIndex&quot;:5,&quot;pos&quot;:0.8600000143051147,&quot;transparency&quot;:1},{&quot;brightness&quot;:0,&quot;colorType&quot;:1,&quot;foreColorIndex&quot;:5,&quot;pos&quot;:0,&quot;transparency&quot;:0.25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UNIT_TEXT_FILL_FORE_SCHEMECOLOR_INDEX" val="13"/>
  <p:tag name="KSO_WM_UNIT_TEXT_FILL_TYPE" val="1"/>
  <p:tag name="KSO_WM_UNIT_USESOURCEFORMAT_APPLY" val="1"/>
</p:tagLst>
</file>

<file path=ppt/tags/tag75.xml><?xml version="1.0" encoding="utf-8"?>
<p:tagLst xmlns:p="http://schemas.openxmlformats.org/presentationml/2006/main">
  <p:tag name="KSO_WM_SLIDE_ID" val="custom20234792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2"/>
  <p:tag name="KSO_WM_SLIDE_INDEX" val="1"/>
  <p:tag name="KSO_WM_SLIDE_SIZE" val="506*384.45"/>
  <p:tag name="KSO_WM_SLIDE_POSITION" val="56.25*112.2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4792"/>
  <p:tag name="KSO_WM_SLIDE_LAYOUT" val="a_d_l"/>
  <p:tag name="KSO_WM_SLIDE_LAYOUT_CNT" val="1_1_1"/>
  <p:tag name="KSO_WM_SPECIAL_SOURCE" val="bdnull"/>
  <p:tag name="resource_record_key" val="{&quot;19&quot;:[20348541,20342110],&quot;65&quot;:[20234792]}"/>
</p:tagLst>
</file>

<file path=ppt/tags/tag7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DIAGRAM_VIRTUALLY_FRAME" val="{&quot;height&quot;:476.95,&quot;left&quot;:102.45,&quot;top&quot;:63.65,&quot;width&quot;:765.05}"/>
</p:tagLst>
</file>

<file path=ppt/tags/tag78.xml><?xml version="1.0" encoding="utf-8"?>
<p:tagLst xmlns:p="http://schemas.openxmlformats.org/presentationml/2006/main">
  <p:tag name="KSO_WM_DIAGRAM_VIRTUALLY_FRAME" val="{&quot;height&quot;:476.95,&quot;left&quot;:102.45,&quot;top&quot;:63.65,&quot;width&quot;:765.05}"/>
</p:tagLst>
</file>

<file path=ppt/tags/tag79.xml><?xml version="1.0" encoding="utf-8"?>
<p:tagLst xmlns:p="http://schemas.openxmlformats.org/presentationml/2006/main">
  <p:tag name="KSO_WM_DIAGRAM_VIRTUALLY_FRAME" val="{&quot;height&quot;:476.95,&quot;left&quot;:102.45,&quot;top&quot;:63.65,&quot;width&quot;:765.05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DIAGRAM_VIRTUALLY_FRAME" val="{&quot;height&quot;:476.95,&quot;left&quot;:102.45,&quot;top&quot;:63.65,&quot;width&quot;:765.05}"/>
</p:tagLst>
</file>

<file path=ppt/tags/tag81.xml><?xml version="1.0" encoding="utf-8"?>
<p:tagLst xmlns:p="http://schemas.openxmlformats.org/presentationml/2006/main">
  <p:tag name="KSO_WM_DIAGRAM_VIRTUALLY_FRAME" val="{&quot;height&quot;:476.95,&quot;left&quot;:102.45,&quot;top&quot;:63.65,&quot;width&quot;:765.05}"/>
</p:tagLst>
</file>

<file path=ppt/tags/tag82.xml><?xml version="1.0" encoding="utf-8"?>
<p:tagLst xmlns:p="http://schemas.openxmlformats.org/presentationml/2006/main">
  <p:tag name="KSO_WM_DIAGRAM_VIRTUALLY_FRAME" val="{&quot;height&quot;:476.95,&quot;left&quot;:102.45,&quot;top&quot;:63.65,&quot;width&quot;:765.05}"/>
</p:tagLst>
</file>

<file path=ppt/tags/tag83.xml><?xml version="1.0" encoding="utf-8"?>
<p:tagLst xmlns:p="http://schemas.openxmlformats.org/presentationml/2006/main">
  <p:tag name="KSO_WM_DIAGRAM_VIRTUALLY_FRAME" val="{&quot;height&quot;:476.95,&quot;left&quot;:102.45,&quot;top&quot;:63.65,&quot;width&quot;:765.05}"/>
</p:tagLst>
</file>

<file path=ppt/tags/tag84.xml><?xml version="1.0" encoding="utf-8"?>
<p:tagLst xmlns:p="http://schemas.openxmlformats.org/presentationml/2006/main">
  <p:tag name="KSO_WM_DIAGRAM_VIRTUALLY_FRAME" val="{&quot;height&quot;:476.95,&quot;left&quot;:102.45,&quot;top&quot;:63.65,&quot;width&quot;:765.05}"/>
</p:tagLst>
</file>

<file path=ppt/tags/tag85.xml><?xml version="1.0" encoding="utf-8"?>
<p:tagLst xmlns:p="http://schemas.openxmlformats.org/presentationml/2006/main">
  <p:tag name="KSO_WM_DIAGRAM_VIRTUALLY_FRAME" val="{&quot;height&quot;:476.95,&quot;left&quot;:102.45,&quot;top&quot;:63.65,&quot;width&quot;:765.05}"/>
</p:tagLst>
</file>

<file path=ppt/tags/tag86.xml><?xml version="1.0" encoding="utf-8"?>
<p:tagLst xmlns:p="http://schemas.openxmlformats.org/presentationml/2006/main">
  <p:tag name="KSO_WM_DIAGRAM_VIRTUALLY_FRAME" val="{&quot;height&quot;:476.95,&quot;left&quot;:102.45,&quot;top&quot;:63.65,&quot;width&quot;:765.05}"/>
</p:tagLst>
</file>

<file path=ppt/tags/tag87.xml><?xml version="1.0" encoding="utf-8"?>
<p:tagLst xmlns:p="http://schemas.openxmlformats.org/presentationml/2006/main">
  <p:tag name="KSO_WM_DIAGRAM_VIRTUALLY_FRAME" val="{&quot;height&quot;:476.95,&quot;left&quot;:102.45,&quot;top&quot;:63.65,&quot;width&quot;:765.05}"/>
</p:tagLst>
</file>

<file path=ppt/tags/tag8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p="http://schemas.openxmlformats.org/presentationml/2006/main">
  <p:tag name="resource_record_key" val="{&quot;19&quot;:[20348541,20342110],&quot;65&quot;:[20234792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491</Words>
  <Application>WPS 演示</Application>
  <PresentationFormat>宽屏</PresentationFormat>
  <Paragraphs>59</Paragraphs>
  <Slides>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7" baseType="lpstr">
      <vt:lpstr>Arial</vt:lpstr>
      <vt:lpstr>宋体</vt:lpstr>
      <vt:lpstr>Wingdings</vt:lpstr>
      <vt:lpstr>Wingdings</vt:lpstr>
      <vt:lpstr>汉仪尚巍手书简</vt:lpstr>
      <vt:lpstr>汉仪中宋S</vt:lpstr>
      <vt:lpstr>微软雅黑</vt:lpstr>
      <vt:lpstr>思源黑体 CN Bold</vt:lpstr>
      <vt:lpstr>黑体</vt:lpstr>
      <vt:lpstr>Microsoft YaHei Bold</vt:lpstr>
      <vt:lpstr>汉仪旗黑-55简</vt:lpstr>
      <vt:lpstr>Arial Unicode MS</vt:lpstr>
      <vt:lpstr>Calibri</vt:lpstr>
      <vt:lpstr>方正兰亭黑简体</vt:lpstr>
      <vt:lpstr>汉仪力量黑简</vt:lpstr>
      <vt:lpstr>汉仪雅酷黑简</vt:lpstr>
      <vt:lpstr>汉仪程行简</vt:lpstr>
      <vt:lpstr>汉仪颜楷简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行车安全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WPS_1657531126</cp:lastModifiedBy>
  <cp:revision>160</cp:revision>
  <dcterms:created xsi:type="dcterms:W3CDTF">2019-06-19T02:08:00Z</dcterms:created>
  <dcterms:modified xsi:type="dcterms:W3CDTF">2025-06-23T14:03:50Z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EF6DC07ABD934C01BEA2EE135FA41C0A_11</vt:lpwstr>
  </property>
  <property fmtid="{D5CDD505-2E9C-101B-9397-08002B2CF9AE}" pid="4" name="KSOTemplateUUID">
    <vt:lpwstr>v1.0_mb_VL7MM2Ua+kRwiklvi39XNw==</vt:lpwstr>
  </property>
</Properties>
</file>